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4"/>
  </p:notesMasterIdLst>
  <p:sldIdLst>
    <p:sldId id="337" r:id="rId2"/>
    <p:sldId id="257" r:id="rId3"/>
    <p:sldId id="258" r:id="rId4"/>
    <p:sldId id="260" r:id="rId5"/>
    <p:sldId id="336" r:id="rId6"/>
    <p:sldId id="259" r:id="rId7"/>
    <p:sldId id="261" r:id="rId8"/>
    <p:sldId id="262" r:id="rId9"/>
    <p:sldId id="347" r:id="rId10"/>
    <p:sldId id="278" r:id="rId11"/>
    <p:sldId id="277" r:id="rId12"/>
    <p:sldId id="274" r:id="rId13"/>
    <p:sldId id="275" r:id="rId14"/>
    <p:sldId id="273" r:id="rId15"/>
    <p:sldId id="272" r:id="rId16"/>
    <p:sldId id="310" r:id="rId17"/>
    <p:sldId id="311" r:id="rId18"/>
    <p:sldId id="312" r:id="rId19"/>
    <p:sldId id="316" r:id="rId20"/>
    <p:sldId id="344" r:id="rId21"/>
    <p:sldId id="313" r:id="rId22"/>
    <p:sldId id="303" r:id="rId23"/>
    <p:sldId id="289" r:id="rId24"/>
    <p:sldId id="288" r:id="rId25"/>
    <p:sldId id="350" r:id="rId26"/>
    <p:sldId id="301" r:id="rId27"/>
    <p:sldId id="305" r:id="rId28"/>
    <p:sldId id="304" r:id="rId29"/>
    <p:sldId id="306" r:id="rId30"/>
    <p:sldId id="349" r:id="rId31"/>
    <p:sldId id="307" r:id="rId32"/>
    <p:sldId id="355" r:id="rId33"/>
    <p:sldId id="308" r:id="rId34"/>
    <p:sldId id="309" r:id="rId35"/>
    <p:sldId id="315" r:id="rId36"/>
    <p:sldId id="317" r:id="rId37"/>
    <p:sldId id="325" r:id="rId38"/>
    <p:sldId id="324" r:id="rId39"/>
    <p:sldId id="354" r:id="rId40"/>
    <p:sldId id="323" r:id="rId41"/>
    <p:sldId id="314" r:id="rId42"/>
    <p:sldId id="263" r:id="rId43"/>
    <p:sldId id="265" r:id="rId44"/>
    <p:sldId id="266" r:id="rId45"/>
    <p:sldId id="276" r:id="rId46"/>
    <p:sldId id="345" r:id="rId47"/>
    <p:sldId id="341" r:id="rId48"/>
    <p:sldId id="342" r:id="rId49"/>
    <p:sldId id="343" r:id="rId50"/>
    <p:sldId id="270" r:id="rId51"/>
    <p:sldId id="346" r:id="rId52"/>
    <p:sldId id="269" r:id="rId53"/>
    <p:sldId id="286" r:id="rId54"/>
    <p:sldId id="285" r:id="rId55"/>
    <p:sldId id="284" r:id="rId56"/>
    <p:sldId id="283" r:id="rId57"/>
    <p:sldId id="268" r:id="rId58"/>
    <p:sldId id="282" r:id="rId59"/>
    <p:sldId id="281" r:id="rId60"/>
    <p:sldId id="287" r:id="rId61"/>
    <p:sldId id="300" r:id="rId62"/>
    <p:sldId id="299" r:id="rId63"/>
    <p:sldId id="298" r:id="rId64"/>
    <p:sldId id="297" r:id="rId65"/>
    <p:sldId id="296" r:id="rId66"/>
    <p:sldId id="295" r:id="rId67"/>
    <p:sldId id="294" r:id="rId68"/>
    <p:sldId id="348" r:id="rId69"/>
    <p:sldId id="292" r:id="rId70"/>
    <p:sldId id="291" r:id="rId71"/>
    <p:sldId id="302" r:id="rId72"/>
    <p:sldId id="319" r:id="rId73"/>
    <p:sldId id="290" r:id="rId74"/>
    <p:sldId id="318" r:id="rId75"/>
    <p:sldId id="353" r:id="rId76"/>
    <p:sldId id="352" r:id="rId77"/>
    <p:sldId id="339" r:id="rId78"/>
    <p:sldId id="340" r:id="rId79"/>
    <p:sldId id="351" r:id="rId80"/>
    <p:sldId id="338" r:id="rId81"/>
    <p:sldId id="321" r:id="rId82"/>
    <p:sldId id="322" r:id="rId83"/>
    <p:sldId id="320" r:id="rId84"/>
    <p:sldId id="326" r:id="rId85"/>
    <p:sldId id="327" r:id="rId86"/>
    <p:sldId id="328" r:id="rId87"/>
    <p:sldId id="329" r:id="rId88"/>
    <p:sldId id="330" r:id="rId89"/>
    <p:sldId id="331" r:id="rId90"/>
    <p:sldId id="332" r:id="rId91"/>
    <p:sldId id="333" r:id="rId92"/>
    <p:sldId id="334" r:id="rId9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484" autoAdjust="0"/>
  </p:normalViewPr>
  <p:slideViewPr>
    <p:cSldViewPr>
      <p:cViewPr varScale="1">
        <p:scale>
          <a:sx n="78" d="100"/>
          <a:sy n="78" d="100"/>
        </p:scale>
        <p:origin x="1598"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4065E-EEA5-4D16-8E0B-07AF1C92FC4F}" type="datetimeFigureOut">
              <a:rPr lang="it-IT" smtClean="0"/>
              <a:t>09/01/2023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0103F5-E7DE-4487-B91C-AFE55EFFC3D5}" type="slidenum">
              <a:rPr lang="it-IT" smtClean="0"/>
              <a:t>‹N›</a:t>
            </a:fld>
            <a:endParaRPr lang="it-IT"/>
          </a:p>
        </p:txBody>
      </p:sp>
    </p:spTree>
    <p:extLst>
      <p:ext uri="{BB962C8B-B14F-4D97-AF65-F5344CB8AC3E}">
        <p14:creationId xmlns:p14="http://schemas.microsoft.com/office/powerpoint/2010/main" val="16239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089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2">
            <a:extLst>
              <a:ext uri="{FF2B5EF4-FFF2-40B4-BE49-F238E27FC236}">
                <a16:creationId xmlns:a16="http://schemas.microsoft.com/office/drawing/2014/main" id="{B45E8517-045C-4D04-9877-5693B70A53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84676" name="Rectangle 3">
            <a:extLst>
              <a:ext uri="{FF2B5EF4-FFF2-40B4-BE49-F238E27FC236}">
                <a16:creationId xmlns:a16="http://schemas.microsoft.com/office/drawing/2014/main" id="{CC9D272B-F6EB-44A0-A426-772EC5A5D190}"/>
              </a:ext>
            </a:extLst>
          </p:cNvPr>
          <p:cNvSpPr>
            <a:spLocks noGrp="1" noRot="1" noChangeAspect="1" noChangeArrowheads="1" noTextEdit="1"/>
          </p:cNvSpPr>
          <p:nvPr>
            <p:ph type="sldImg"/>
          </p:nvPr>
        </p:nvSpPr>
        <p:spPr bwMode="auto">
          <a:xfrm>
            <a:off x="1298575" y="800100"/>
            <a:ext cx="4260850" cy="3195638"/>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0805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66922"/>
            <a:ext cx="7772400" cy="2387600"/>
          </a:xfrm>
        </p:spPr>
        <p:txBody>
          <a:bodyPr anchor="b">
            <a:normAutofit/>
          </a:bodyPr>
          <a:lstStyle>
            <a:lvl1pPr algn="ctr">
              <a:defRPr sz="4500" b="1" i="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946597"/>
            <a:ext cx="6858000" cy="1655762"/>
          </a:xfrm>
        </p:spPr>
        <p:txBody>
          <a:bodyPr/>
          <a:lstStyle>
            <a:lvl1pPr marL="0" indent="0" algn="ctr">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Segnaposto data 3">
            <a:extLst>
              <a:ext uri="{FF2B5EF4-FFF2-40B4-BE49-F238E27FC236}">
                <a16:creationId xmlns:a16="http://schemas.microsoft.com/office/drawing/2014/main" id="{CD559675-B3A4-4A19-8E68-A7B7AFED1D29}"/>
              </a:ext>
            </a:extLst>
          </p:cNvPr>
          <p:cNvSpPr>
            <a:spLocks noGrp="1"/>
          </p:cNvSpPr>
          <p:nvPr>
            <p:ph type="dt" sz="half" idx="10"/>
          </p:nvPr>
        </p:nvSpPr>
        <p:spPr/>
        <p:txBody>
          <a:bodyPr/>
          <a:lstStyle/>
          <a:p>
            <a:pPr>
              <a:defRPr/>
            </a:pPr>
            <a:endParaRPr lang="en-GB">
              <a:solidFill>
                <a:srgbClr val="FFFFFF"/>
              </a:solidFill>
            </a:endParaRPr>
          </a:p>
        </p:txBody>
      </p:sp>
      <p:sp>
        <p:nvSpPr>
          <p:cNvPr id="5" name="Segnaposto piè di pagina 4">
            <a:extLst>
              <a:ext uri="{FF2B5EF4-FFF2-40B4-BE49-F238E27FC236}">
                <a16:creationId xmlns:a16="http://schemas.microsoft.com/office/drawing/2014/main" id="{38B58926-4ABD-4373-818B-179958B5CA4F}"/>
              </a:ext>
            </a:extLst>
          </p:cNvPr>
          <p:cNvSpPr>
            <a:spLocks noGrp="1"/>
          </p:cNvSpPr>
          <p:nvPr>
            <p:ph type="ftr" sz="quarter" idx="11"/>
          </p:nvPr>
        </p:nvSpPr>
        <p:spPr/>
        <p:txBody>
          <a:bodyPr/>
          <a:lstStyle/>
          <a:p>
            <a:pPr>
              <a:defRPr/>
            </a:pPr>
            <a:r>
              <a:rPr lang="en-GB">
                <a:solidFill>
                  <a:srgbClr val="FFFFFF"/>
                </a:solidFill>
              </a:rPr>
              <a:t>Prometeo srl</a:t>
            </a:r>
            <a:endParaRPr lang="en-GB" dirty="0">
              <a:solidFill>
                <a:srgbClr val="FFFFFF"/>
              </a:solidFill>
            </a:endParaRPr>
          </a:p>
        </p:txBody>
      </p:sp>
      <p:sp>
        <p:nvSpPr>
          <p:cNvPr id="6" name="Segnaposto numero diapositiva 5">
            <a:extLst>
              <a:ext uri="{FF2B5EF4-FFF2-40B4-BE49-F238E27FC236}">
                <a16:creationId xmlns:a16="http://schemas.microsoft.com/office/drawing/2014/main" id="{5DF88B1B-A7A9-4A87-9AFD-33974508EEFF}"/>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‹N›</a:t>
            </a:fld>
            <a:endParaRPr lang="en-GB" altLang="it-IT" dirty="0">
              <a:solidFill>
                <a:srgbClr val="FFFFFF"/>
              </a:solidFill>
            </a:endParaRPr>
          </a:p>
        </p:txBody>
      </p:sp>
    </p:spTree>
    <p:extLst>
      <p:ext uri="{BB962C8B-B14F-4D97-AF65-F5344CB8AC3E}">
        <p14:creationId xmlns:p14="http://schemas.microsoft.com/office/powerpoint/2010/main" val="262389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en-GB">
              <a:solidFill>
                <a:srgbClr val="FFFFFF"/>
              </a:solidFill>
            </a:endParaRPr>
          </a:p>
        </p:txBody>
      </p:sp>
      <p:sp>
        <p:nvSpPr>
          <p:cNvPr id="6" name="Footer Placeholder 5"/>
          <p:cNvSpPr>
            <a:spLocks noGrp="1"/>
          </p:cNvSpPr>
          <p:nvPr>
            <p:ph type="ftr" sz="quarter" idx="11"/>
          </p:nvPr>
        </p:nvSpPr>
        <p:spPr/>
        <p:txBody>
          <a:bodyPr/>
          <a:lstStyle/>
          <a:p>
            <a:pPr>
              <a:defRPr/>
            </a:pPr>
            <a:r>
              <a:rPr lang="en-GB">
                <a:solidFill>
                  <a:srgbClr val="FFFFFF"/>
                </a:solidFill>
              </a:rPr>
              <a:t>Prometeo srl</a:t>
            </a:r>
          </a:p>
        </p:txBody>
      </p:sp>
      <p:sp>
        <p:nvSpPr>
          <p:cNvPr id="7" name="Slide Number Placeholder 6"/>
          <p:cNvSpPr>
            <a:spLocks noGrp="1"/>
          </p:cNvSpPr>
          <p:nvPr>
            <p:ph type="sldNum" sz="quarter" idx="12"/>
          </p:nvPr>
        </p:nvSpPr>
        <p:spPr/>
        <p:txBody>
          <a:bodyPr/>
          <a:lstStyle/>
          <a:p>
            <a:pPr>
              <a:defRPr/>
            </a:pPr>
            <a:fld id="{A17F9359-D18C-4344-921D-A8DBFAB32399}"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31424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en-GB">
              <a:solidFill>
                <a:srgbClr val="FFFFFF"/>
              </a:solidFill>
            </a:endParaRPr>
          </a:p>
        </p:txBody>
      </p:sp>
      <p:sp>
        <p:nvSpPr>
          <p:cNvPr id="5" name="Footer Placeholder 4"/>
          <p:cNvSpPr>
            <a:spLocks noGrp="1"/>
          </p:cNvSpPr>
          <p:nvPr>
            <p:ph type="ftr" sz="quarter" idx="11"/>
          </p:nvPr>
        </p:nvSpPr>
        <p:spPr/>
        <p:txBody>
          <a:bodyPr/>
          <a:lstStyle/>
          <a:p>
            <a:pPr>
              <a:defRPr/>
            </a:pPr>
            <a:r>
              <a:rPr lang="en-GB">
                <a:solidFill>
                  <a:srgbClr val="FFFFFF"/>
                </a:solidFill>
              </a:rPr>
              <a:t>Prometeo srl</a:t>
            </a:r>
          </a:p>
        </p:txBody>
      </p:sp>
      <p:sp>
        <p:nvSpPr>
          <p:cNvPr id="6" name="Slide Number Placeholder 5"/>
          <p:cNvSpPr>
            <a:spLocks noGrp="1"/>
          </p:cNvSpPr>
          <p:nvPr>
            <p:ph type="sldNum" sz="quarter" idx="12"/>
          </p:nvPr>
        </p:nvSpPr>
        <p:spPr/>
        <p:txBody>
          <a:bodyPr/>
          <a:lstStyle/>
          <a:p>
            <a:pPr>
              <a:defRPr/>
            </a:pPr>
            <a:fld id="{AA1493FD-7619-4307-B13D-73B9E06867EE}"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4195626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en-GB">
              <a:solidFill>
                <a:srgbClr val="FFFFFF"/>
              </a:solidFill>
            </a:endParaRPr>
          </a:p>
        </p:txBody>
      </p:sp>
      <p:sp>
        <p:nvSpPr>
          <p:cNvPr id="5" name="Footer Placeholder 4"/>
          <p:cNvSpPr>
            <a:spLocks noGrp="1"/>
          </p:cNvSpPr>
          <p:nvPr>
            <p:ph type="ftr" sz="quarter" idx="11"/>
          </p:nvPr>
        </p:nvSpPr>
        <p:spPr/>
        <p:txBody>
          <a:bodyPr/>
          <a:lstStyle/>
          <a:p>
            <a:pPr>
              <a:defRPr/>
            </a:pPr>
            <a:r>
              <a:rPr lang="en-GB">
                <a:solidFill>
                  <a:srgbClr val="FFFFFF"/>
                </a:solidFill>
              </a:rPr>
              <a:t>Prometeo srl</a:t>
            </a:r>
          </a:p>
        </p:txBody>
      </p:sp>
      <p:sp>
        <p:nvSpPr>
          <p:cNvPr id="6" name="Slide Number Placeholder 5"/>
          <p:cNvSpPr>
            <a:spLocks noGrp="1"/>
          </p:cNvSpPr>
          <p:nvPr>
            <p:ph type="sldNum" sz="quarter" idx="12"/>
          </p:nvPr>
        </p:nvSpPr>
        <p:spPr/>
        <p:txBody>
          <a:bodyPr/>
          <a:lstStyle/>
          <a:p>
            <a:pPr>
              <a:defRPr/>
            </a:pPr>
            <a:fld id="{89B51A68-9CA2-4B39-ABB7-C6696FF0929D}" type="slidenum">
              <a:rPr lang="en-GB" altLang="it-IT" smtClean="0">
                <a:solidFill>
                  <a:srgbClr val="FFFFFF"/>
                </a:solidFill>
              </a:rPr>
              <a:pPr>
                <a:defRPr/>
              </a:pPr>
              <a:t>‹N›</a:t>
            </a:fld>
            <a:endParaRPr lang="en-GB" altLang="it-IT" dirty="0">
              <a:solidFill>
                <a:srgbClr val="FFFFFF"/>
              </a:solidFill>
            </a:endParaRPr>
          </a:p>
        </p:txBody>
      </p:sp>
    </p:spTree>
    <p:extLst>
      <p:ext uri="{BB962C8B-B14F-4D97-AF65-F5344CB8AC3E}">
        <p14:creationId xmlns:p14="http://schemas.microsoft.com/office/powerpoint/2010/main" val="181314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Titolo 6">
            <a:extLst>
              <a:ext uri="{FF2B5EF4-FFF2-40B4-BE49-F238E27FC236}">
                <a16:creationId xmlns:a16="http://schemas.microsoft.com/office/drawing/2014/main" id="{948FBDB8-85C2-4982-AC67-23E6173AB6B5}"/>
              </a:ext>
            </a:extLst>
          </p:cNvPr>
          <p:cNvSpPr>
            <a:spLocks noGrp="1"/>
          </p:cNvSpPr>
          <p:nvPr>
            <p:ph type="title"/>
          </p:nvPr>
        </p:nvSpPr>
        <p:spPr/>
        <p:txBody>
          <a:bodyPr/>
          <a:lstStyle/>
          <a:p>
            <a:r>
              <a:rPr lang="it-IT"/>
              <a:t>Fare clic per modificare lo stile del titolo dello schema</a:t>
            </a:r>
          </a:p>
        </p:txBody>
      </p:sp>
      <p:sp>
        <p:nvSpPr>
          <p:cNvPr id="8" name="Segnaposto data 7">
            <a:extLst>
              <a:ext uri="{FF2B5EF4-FFF2-40B4-BE49-F238E27FC236}">
                <a16:creationId xmlns:a16="http://schemas.microsoft.com/office/drawing/2014/main" id="{5C478B1D-3C1F-4100-AC1D-0CADDAC7854B}"/>
              </a:ext>
            </a:extLst>
          </p:cNvPr>
          <p:cNvSpPr>
            <a:spLocks noGrp="1"/>
          </p:cNvSpPr>
          <p:nvPr>
            <p:ph type="dt" sz="half" idx="10"/>
          </p:nvPr>
        </p:nvSpPr>
        <p:spPr/>
        <p:txBody>
          <a:bodyPr/>
          <a:lstStyle/>
          <a:p>
            <a:pPr>
              <a:defRPr/>
            </a:pPr>
            <a:endParaRPr lang="en-GB">
              <a:solidFill>
                <a:srgbClr val="FFFFFF"/>
              </a:solidFill>
            </a:endParaRPr>
          </a:p>
        </p:txBody>
      </p:sp>
      <p:sp>
        <p:nvSpPr>
          <p:cNvPr id="9" name="Segnaposto piè di pagina 8">
            <a:extLst>
              <a:ext uri="{FF2B5EF4-FFF2-40B4-BE49-F238E27FC236}">
                <a16:creationId xmlns:a16="http://schemas.microsoft.com/office/drawing/2014/main" id="{6AC0BF6F-4424-4126-9E55-03FD23B00D0F}"/>
              </a:ext>
            </a:extLst>
          </p:cNvPr>
          <p:cNvSpPr>
            <a:spLocks noGrp="1"/>
          </p:cNvSpPr>
          <p:nvPr>
            <p:ph type="ftr" sz="quarter" idx="11"/>
          </p:nvPr>
        </p:nvSpPr>
        <p:spPr/>
        <p:txBody>
          <a:bodyPr/>
          <a:lstStyle/>
          <a:p>
            <a:pPr>
              <a:defRPr/>
            </a:pPr>
            <a:r>
              <a:rPr lang="en-GB">
                <a:solidFill>
                  <a:srgbClr val="FFFFFF"/>
                </a:solidFill>
              </a:rPr>
              <a:t>Prometeo srl</a:t>
            </a:r>
          </a:p>
        </p:txBody>
      </p:sp>
      <p:sp>
        <p:nvSpPr>
          <p:cNvPr id="10" name="Segnaposto numero diapositiva 9">
            <a:extLst>
              <a:ext uri="{FF2B5EF4-FFF2-40B4-BE49-F238E27FC236}">
                <a16:creationId xmlns:a16="http://schemas.microsoft.com/office/drawing/2014/main" id="{EBB7C8BB-789D-4A25-A6E1-CC7870CBBE50}"/>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322341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4BE30C-DD32-4608-A69D-BCBD373E286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2BF5D3E-B531-4174-B638-AA52A8B6284C}"/>
              </a:ext>
            </a:extLst>
          </p:cNvPr>
          <p:cNvSpPr>
            <a:spLocks noGrp="1"/>
          </p:cNvSpPr>
          <p:nvPr>
            <p:ph type="dt" sz="half" idx="10"/>
          </p:nvPr>
        </p:nvSpPr>
        <p:spPr/>
        <p:txBody>
          <a:bodyPr/>
          <a:lstStyle/>
          <a:p>
            <a:pPr>
              <a:defRPr/>
            </a:pPr>
            <a:endParaRPr lang="en-GB">
              <a:solidFill>
                <a:srgbClr val="FFFFFF"/>
              </a:solidFill>
            </a:endParaRPr>
          </a:p>
        </p:txBody>
      </p:sp>
      <p:sp>
        <p:nvSpPr>
          <p:cNvPr id="4" name="Segnaposto piè di pagina 3">
            <a:extLst>
              <a:ext uri="{FF2B5EF4-FFF2-40B4-BE49-F238E27FC236}">
                <a16:creationId xmlns:a16="http://schemas.microsoft.com/office/drawing/2014/main" id="{8209DD9F-E677-4326-8213-3C732185D8C2}"/>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801B9E8D-B53C-47E2-A5D8-4388DE27201B}"/>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343840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en-GB">
              <a:solidFill>
                <a:srgbClr val="FFFFFF"/>
              </a:solidFill>
            </a:endParaRPr>
          </a:p>
        </p:txBody>
      </p:sp>
      <p:sp>
        <p:nvSpPr>
          <p:cNvPr id="5" name="Footer Placeholder 4"/>
          <p:cNvSpPr>
            <a:spLocks noGrp="1"/>
          </p:cNvSpPr>
          <p:nvPr>
            <p:ph type="ftr" sz="quarter" idx="11"/>
          </p:nvPr>
        </p:nvSpPr>
        <p:spPr/>
        <p:txBody>
          <a:bodyPr/>
          <a:lstStyle/>
          <a:p>
            <a:pPr>
              <a:defRPr/>
            </a:pPr>
            <a:r>
              <a:rPr lang="en-GB">
                <a:solidFill>
                  <a:srgbClr val="FFFFFF"/>
                </a:solidFill>
              </a:rPr>
              <a:t>Prometeo srl</a:t>
            </a:r>
          </a:p>
        </p:txBody>
      </p:sp>
      <p:sp>
        <p:nvSpPr>
          <p:cNvPr id="6" name="Slide Number Placeholder 5"/>
          <p:cNvSpPr>
            <a:spLocks noGrp="1"/>
          </p:cNvSpPr>
          <p:nvPr>
            <p:ph type="sldNum" sz="quarter" idx="12"/>
          </p:nvPr>
        </p:nvSpPr>
        <p:spPr/>
        <p:txBody>
          <a:bodyPr/>
          <a:lstStyle/>
          <a:p>
            <a:pPr>
              <a:defRPr/>
            </a:pPr>
            <a:fld id="{6FE4F3F4-A04E-4142-AA3E-CC23D2F610FF}"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88266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endParaRPr lang="en-GB">
              <a:solidFill>
                <a:srgbClr val="FFFFFF"/>
              </a:solidFill>
            </a:endParaRPr>
          </a:p>
        </p:txBody>
      </p:sp>
      <p:sp>
        <p:nvSpPr>
          <p:cNvPr id="6" name="Footer Placeholder 5"/>
          <p:cNvSpPr>
            <a:spLocks noGrp="1"/>
          </p:cNvSpPr>
          <p:nvPr>
            <p:ph type="ftr" sz="quarter" idx="11"/>
          </p:nvPr>
        </p:nvSpPr>
        <p:spPr/>
        <p:txBody>
          <a:bodyPr/>
          <a:lstStyle/>
          <a:p>
            <a:pPr>
              <a:defRPr/>
            </a:pPr>
            <a:r>
              <a:rPr lang="en-GB">
                <a:solidFill>
                  <a:srgbClr val="FFFFFF"/>
                </a:solidFill>
              </a:rPr>
              <a:t>Prometeo srl</a:t>
            </a:r>
          </a:p>
        </p:txBody>
      </p:sp>
      <p:sp>
        <p:nvSpPr>
          <p:cNvPr id="7" name="Slide Number Placeholder 6"/>
          <p:cNvSpPr>
            <a:spLocks noGrp="1"/>
          </p:cNvSpPr>
          <p:nvPr>
            <p:ph type="sldNum" sz="quarter" idx="12"/>
          </p:nvPr>
        </p:nvSpPr>
        <p:spPr/>
        <p:txBody>
          <a:bodyPr/>
          <a:lstStyle/>
          <a:p>
            <a:pPr>
              <a:defRPr/>
            </a:pPr>
            <a:fld id="{32C63692-4F8D-4253-A824-007E174B5406}"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242112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endParaRPr lang="en-GB">
              <a:solidFill>
                <a:srgbClr val="FFFFFF"/>
              </a:solidFill>
            </a:endParaRPr>
          </a:p>
        </p:txBody>
      </p:sp>
      <p:sp>
        <p:nvSpPr>
          <p:cNvPr id="8" name="Footer Placeholder 7"/>
          <p:cNvSpPr>
            <a:spLocks noGrp="1"/>
          </p:cNvSpPr>
          <p:nvPr>
            <p:ph type="ftr" sz="quarter" idx="11"/>
          </p:nvPr>
        </p:nvSpPr>
        <p:spPr/>
        <p:txBody>
          <a:bodyPr/>
          <a:lstStyle/>
          <a:p>
            <a:pPr>
              <a:defRPr/>
            </a:pPr>
            <a:r>
              <a:rPr lang="en-GB">
                <a:solidFill>
                  <a:srgbClr val="FFFFFF"/>
                </a:solidFill>
              </a:rPr>
              <a:t>Prometeo srl</a:t>
            </a:r>
          </a:p>
        </p:txBody>
      </p:sp>
      <p:sp>
        <p:nvSpPr>
          <p:cNvPr id="9" name="Slide Number Placeholder 8"/>
          <p:cNvSpPr>
            <a:spLocks noGrp="1"/>
          </p:cNvSpPr>
          <p:nvPr>
            <p:ph type="sldNum" sz="quarter" idx="12"/>
          </p:nvPr>
        </p:nvSpPr>
        <p:spPr/>
        <p:txBody>
          <a:bodyPr/>
          <a:lstStyle/>
          <a:p>
            <a:pPr>
              <a:defRPr/>
            </a:pPr>
            <a:fld id="{1E6D3A12-8D6B-462D-A9C0-B79D964715C2}"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207139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endParaRPr lang="en-GB">
              <a:solidFill>
                <a:srgbClr val="FFFFFF"/>
              </a:solidFill>
            </a:endParaRPr>
          </a:p>
        </p:txBody>
      </p:sp>
      <p:sp>
        <p:nvSpPr>
          <p:cNvPr id="4" name="Footer Placeholder 3"/>
          <p:cNvSpPr>
            <a:spLocks noGrp="1"/>
          </p:cNvSpPr>
          <p:nvPr>
            <p:ph type="ftr" sz="quarter" idx="11"/>
          </p:nvPr>
        </p:nvSpPr>
        <p:spPr/>
        <p:txBody>
          <a:bodyPr/>
          <a:lstStyle/>
          <a:p>
            <a:pPr>
              <a:defRPr/>
            </a:pPr>
            <a:r>
              <a:rPr lang="en-GB">
                <a:solidFill>
                  <a:srgbClr val="FFFFFF"/>
                </a:solidFill>
              </a:rPr>
              <a:t>Prometeo srl</a:t>
            </a:r>
          </a:p>
        </p:txBody>
      </p:sp>
      <p:sp>
        <p:nvSpPr>
          <p:cNvPr id="5" name="Slide Number Placeholder 4"/>
          <p:cNvSpPr>
            <a:spLocks noGrp="1"/>
          </p:cNvSpPr>
          <p:nvPr>
            <p:ph type="sldNum" sz="quarter" idx="12"/>
          </p:nvPr>
        </p:nvSpPr>
        <p:spPr/>
        <p:txBody>
          <a:bodyPr/>
          <a:lstStyle/>
          <a:p>
            <a:pPr>
              <a:defRPr/>
            </a:pPr>
            <a:fld id="{1A4E1730-83FC-4B73-9F13-C7B69EBC1469}"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162553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olidFill>
            </a:endParaRPr>
          </a:p>
        </p:txBody>
      </p:sp>
      <p:sp>
        <p:nvSpPr>
          <p:cNvPr id="3" name="Footer Placeholder 2"/>
          <p:cNvSpPr>
            <a:spLocks noGrp="1"/>
          </p:cNvSpPr>
          <p:nvPr>
            <p:ph type="ftr" sz="quarter" idx="11"/>
          </p:nvPr>
        </p:nvSpPr>
        <p:spPr/>
        <p:txBody>
          <a:bodyPr/>
          <a:lstStyle/>
          <a:p>
            <a:pPr>
              <a:defRPr/>
            </a:pPr>
            <a:r>
              <a:rPr lang="en-GB">
                <a:solidFill>
                  <a:srgbClr val="FFFFFF"/>
                </a:solidFill>
              </a:rPr>
              <a:t>Prometeo srl</a:t>
            </a:r>
          </a:p>
        </p:txBody>
      </p:sp>
      <p:sp>
        <p:nvSpPr>
          <p:cNvPr id="5" name="Slide Number Placeholder 4">
            <a:extLst>
              <a:ext uri="{FF2B5EF4-FFF2-40B4-BE49-F238E27FC236}">
                <a16:creationId xmlns:a16="http://schemas.microsoft.com/office/drawing/2014/main" id="{D4A961B2-48D8-47E9-8A0D-80E2AF7653FA}"/>
              </a:ext>
            </a:extLst>
          </p:cNvPr>
          <p:cNvSpPr>
            <a:spLocks noGrp="1"/>
          </p:cNvSpPr>
          <p:nvPr>
            <p:ph type="sldNum" sz="quarter" idx="12"/>
          </p:nvPr>
        </p:nvSpPr>
        <p:spPr>
          <a:xfrm>
            <a:off x="6457950" y="6356351"/>
            <a:ext cx="2057400" cy="365125"/>
          </a:xfrm>
        </p:spPr>
        <p:txBody>
          <a:bodyPr/>
          <a:lstStyle/>
          <a:p>
            <a:pPr>
              <a:defRPr/>
            </a:pPr>
            <a:fld id="{1A4E1730-83FC-4B73-9F13-C7B69EBC1469}"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65236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en-GB">
              <a:solidFill>
                <a:srgbClr val="FFFFFF"/>
              </a:solidFill>
            </a:endParaRPr>
          </a:p>
        </p:txBody>
      </p:sp>
      <p:sp>
        <p:nvSpPr>
          <p:cNvPr id="6" name="Footer Placeholder 5"/>
          <p:cNvSpPr>
            <a:spLocks noGrp="1"/>
          </p:cNvSpPr>
          <p:nvPr>
            <p:ph type="ftr" sz="quarter" idx="11"/>
          </p:nvPr>
        </p:nvSpPr>
        <p:spPr/>
        <p:txBody>
          <a:bodyPr/>
          <a:lstStyle/>
          <a:p>
            <a:pPr>
              <a:defRPr/>
            </a:pPr>
            <a:r>
              <a:rPr lang="en-GB">
                <a:solidFill>
                  <a:srgbClr val="FFFFFF"/>
                </a:solidFill>
              </a:rPr>
              <a:t>Prometeo srl</a:t>
            </a:r>
          </a:p>
        </p:txBody>
      </p:sp>
      <p:sp>
        <p:nvSpPr>
          <p:cNvPr id="7" name="Slide Number Placeholder 6"/>
          <p:cNvSpPr>
            <a:spLocks noGrp="1"/>
          </p:cNvSpPr>
          <p:nvPr>
            <p:ph type="sldNum" sz="quarter" idx="12"/>
          </p:nvPr>
        </p:nvSpPr>
        <p:spPr/>
        <p:txBody>
          <a:bodyPr/>
          <a:lstStyle/>
          <a:p>
            <a:pPr>
              <a:defRPr/>
            </a:pPr>
            <a:fld id="{5273216F-9C90-4C9E-9C6E-52DE4698C229}" type="slidenum">
              <a:rPr lang="en-GB" altLang="it-IT" smtClean="0">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1632362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7" name="Rectangle 6"/>
          <p:cNvSpPr/>
          <p:nvPr/>
        </p:nvSpPr>
        <p:spPr>
          <a:xfrm>
            <a:off x="0" y="6311899"/>
            <a:ext cx="9144000" cy="54610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baseline="0">
                <a:solidFill>
                  <a:schemeClr val="bg1"/>
                </a:solidFill>
              </a:defRPr>
            </a:lvl1pPr>
          </a:lstStyle>
          <a:p>
            <a:pPr>
              <a:defRPr/>
            </a:pPr>
            <a:endParaRPr lang="en-GB">
              <a:solidFill>
                <a:srgbClr val="FFFFFF"/>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baseline="0">
                <a:solidFill>
                  <a:schemeClr val="bg1"/>
                </a:solidFill>
              </a:defRPr>
            </a:lvl1pPr>
          </a:lstStyle>
          <a:p>
            <a:pPr>
              <a:defRPr/>
            </a:pPr>
            <a:r>
              <a:rPr lang="en-GB">
                <a:solidFill>
                  <a:srgbClr val="FFFFFF"/>
                </a:solidFill>
              </a:rPr>
              <a:t>Prometeo srl</a:t>
            </a:r>
            <a:endParaRPr lang="en-GB" dirty="0">
              <a:solidFill>
                <a:srgbClr val="FFFFFF"/>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baseline="0">
                <a:solidFill>
                  <a:schemeClr val="bg1"/>
                </a:solidFill>
              </a:defRPr>
            </a:lvl1pPr>
          </a:lstStyle>
          <a:p>
            <a:pPr>
              <a:defRPr/>
            </a:pPr>
            <a:r>
              <a:rPr lang="en-GB" altLang="it-IT" dirty="0">
                <a:solidFill>
                  <a:srgbClr val="FFFFFF"/>
                </a:solidFill>
              </a:rPr>
              <a:t>1</a:t>
            </a:r>
          </a:p>
        </p:txBody>
      </p:sp>
    </p:spTree>
    <p:extLst>
      <p:ext uri="{BB962C8B-B14F-4D97-AF65-F5344CB8AC3E}">
        <p14:creationId xmlns:p14="http://schemas.microsoft.com/office/powerpoint/2010/main" val="29085878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defTabSz="914400" rtl="0" eaLnBrk="1" latinLnBrk="0" hangingPunct="1">
        <a:lnSpc>
          <a:spcPct val="90000"/>
        </a:lnSpc>
        <a:spcBef>
          <a:spcPct val="0"/>
        </a:spcBef>
        <a:buNone/>
        <a:defRPr sz="4400" kern="120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bp1.blogger.com/_mJ4lc_Q9Q6k/RfwaGrQ95NI/AAAAAAAACfQ/kmdM8le-Xc8/s400/BugsBunnyAndDaffyDuck.jp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iovannichetta.it/img/encefalo.jpg"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jp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4.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4.jpeg"/><Relationship Id="rId2" Type="http://schemas.openxmlformats.org/officeDocument/2006/relationships/hyperlink" Target="http://www.innovativo.it/foto/news/4280/escoriazione.jp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3.jpeg"/><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pourfemme.it/foto/lavarsi-le-mani/"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7.jpeg"/><Relationship Id="rId4" Type="http://schemas.openxmlformats.org/officeDocument/2006/relationships/image" Target="../media/image146.jpe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gif"/><Relationship Id="rId1" Type="http://schemas.openxmlformats.org/officeDocument/2006/relationships/slideLayout" Target="../slideLayouts/slideLayout3.xml"/><Relationship Id="rId4" Type="http://schemas.openxmlformats.org/officeDocument/2006/relationships/image" Target="../media/image15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6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DABDA52B-486A-48E4-8D73-7B06EC7B63CF}"/>
              </a:ext>
            </a:extLst>
          </p:cNvPr>
          <p:cNvSpPr>
            <a:spLocks noGrp="1" noChangeArrowheads="1"/>
          </p:cNvSpPr>
          <p:nvPr>
            <p:ph type="ctrTitle"/>
          </p:nvPr>
        </p:nvSpPr>
        <p:spPr>
          <a:xfrm>
            <a:off x="-153846" y="0"/>
            <a:ext cx="9324528" cy="6858000"/>
          </a:xfrm>
          <a:blipFill dpi="0" rotWithShape="1">
            <a:blip r:embed="rId3">
              <a:alphaModFix amt="52000"/>
            </a:blip>
            <a:srcRect/>
            <a:stretch>
              <a:fillRect/>
            </a:stretch>
          </a:blipFill>
        </p:spPr>
        <p:txBody>
          <a:bodyPr/>
          <a:lstStyle/>
          <a:p>
            <a:pPr eaLnBrk="1" hangingPunct="1"/>
            <a:r>
              <a:rPr lang="it-IT" altLang="it-IT" sz="6000" b="1" dirty="0">
                <a:solidFill>
                  <a:schemeClr val="tx2">
                    <a:lumMod val="85000"/>
                    <a:lumOff val="15000"/>
                  </a:schemeClr>
                </a:solidFill>
                <a:latin typeface="Albertus Extra Bold"/>
              </a:rPr>
              <a:t>Corso di </a:t>
            </a:r>
            <a:br>
              <a:rPr lang="it-IT" altLang="it-IT" sz="6000" b="1" dirty="0">
                <a:solidFill>
                  <a:schemeClr val="tx2">
                    <a:lumMod val="85000"/>
                    <a:lumOff val="15000"/>
                  </a:schemeClr>
                </a:solidFill>
                <a:latin typeface="Albertus Extra Bold"/>
              </a:rPr>
            </a:br>
            <a:r>
              <a:rPr lang="it-IT" altLang="it-IT" sz="6000" b="1" dirty="0">
                <a:solidFill>
                  <a:schemeClr val="tx2">
                    <a:lumMod val="85000"/>
                    <a:lumOff val="15000"/>
                  </a:schemeClr>
                </a:solidFill>
                <a:latin typeface="Albertus Extra Bold"/>
              </a:rPr>
              <a:t>Primo soccorso in</a:t>
            </a:r>
            <a:br>
              <a:rPr lang="it-IT" altLang="it-IT" sz="6000" b="1" dirty="0">
                <a:solidFill>
                  <a:schemeClr val="tx2">
                    <a:lumMod val="85000"/>
                    <a:lumOff val="15000"/>
                  </a:schemeClr>
                </a:solidFill>
                <a:latin typeface="Albertus Extra Bold"/>
              </a:rPr>
            </a:br>
            <a:r>
              <a:rPr lang="it-IT" altLang="it-IT" sz="6000" b="1" dirty="0">
                <a:solidFill>
                  <a:schemeClr val="tx2">
                    <a:lumMod val="85000"/>
                    <a:lumOff val="15000"/>
                  </a:schemeClr>
                </a:solidFill>
                <a:latin typeface="Albertus Extra Bold"/>
              </a:rPr>
              <a:t>azienda</a:t>
            </a:r>
            <a:br>
              <a:rPr lang="it-IT" altLang="it-IT" sz="6600" b="1" dirty="0">
                <a:solidFill>
                  <a:schemeClr val="tx2">
                    <a:lumMod val="85000"/>
                    <a:lumOff val="15000"/>
                  </a:schemeClr>
                </a:solidFill>
                <a:latin typeface="Albertus Extra Bold"/>
              </a:rPr>
            </a:br>
            <a:br>
              <a:rPr lang="it-IT" altLang="it-IT" sz="6600" dirty="0">
                <a:solidFill>
                  <a:schemeClr val="tx2">
                    <a:lumMod val="85000"/>
                    <a:lumOff val="15000"/>
                  </a:schemeClr>
                </a:solidFill>
                <a:latin typeface="Albertus Extra Bold"/>
              </a:rPr>
            </a:br>
            <a:endParaRPr lang="it-IT" altLang="it-IT" sz="2800" b="1" dirty="0">
              <a:solidFill>
                <a:schemeClr val="tx2">
                  <a:lumMod val="85000"/>
                  <a:lumOff val="15000"/>
                </a:schemeClr>
              </a:solidFill>
              <a:latin typeface="Albertus Extra Bold"/>
            </a:endParaRPr>
          </a:p>
        </p:txBody>
      </p:sp>
      <p:sp>
        <p:nvSpPr>
          <p:cNvPr id="2" name="CasellaDiTesto 1">
            <a:extLst>
              <a:ext uri="{FF2B5EF4-FFF2-40B4-BE49-F238E27FC236}">
                <a16:creationId xmlns:a16="http://schemas.microsoft.com/office/drawing/2014/main" id="{074629E9-E101-4C52-9312-7636A02B14F0}"/>
              </a:ext>
            </a:extLst>
          </p:cNvPr>
          <p:cNvSpPr txBox="1"/>
          <p:nvPr/>
        </p:nvSpPr>
        <p:spPr>
          <a:xfrm>
            <a:off x="2213484" y="4509120"/>
            <a:ext cx="5184576" cy="400110"/>
          </a:xfrm>
          <a:prstGeom prst="rect">
            <a:avLst/>
          </a:prstGeom>
          <a:noFill/>
        </p:spPr>
        <p:txBody>
          <a:bodyPr wrap="square" rtlCol="0">
            <a:spAutoFit/>
          </a:bodyPr>
          <a:lstStyle/>
          <a:p>
            <a:pPr algn="ctr"/>
            <a:endParaRPr lang="it-IT" sz="2000" b="1" dirty="0">
              <a:solidFill>
                <a:srgbClr val="000000"/>
              </a:solidFill>
            </a:endParaRPr>
          </a:p>
        </p:txBody>
      </p:sp>
      <p:pic>
        <p:nvPicPr>
          <p:cNvPr id="4" name="Picture 6">
            <a:extLst>
              <a:ext uri="{FF2B5EF4-FFF2-40B4-BE49-F238E27FC236}">
                <a16:creationId xmlns:a16="http://schemas.microsoft.com/office/drawing/2014/main" id="{ADD56711-C9F8-479B-B8E2-B7212FFC9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63" t="30469" r="22560" b="30171"/>
          <a:stretch/>
        </p:blipFill>
        <p:spPr>
          <a:xfrm>
            <a:off x="2555776" y="332656"/>
            <a:ext cx="3593432" cy="1789483"/>
          </a:xfrm>
          <a:prstGeom prst="rect">
            <a:avLst/>
          </a:prstGeom>
        </p:spPr>
      </p:pic>
      <p:sp>
        <p:nvSpPr>
          <p:cNvPr id="10" name="TextBox 8">
            <a:extLst>
              <a:ext uri="{FF2B5EF4-FFF2-40B4-BE49-F238E27FC236}">
                <a16:creationId xmlns:a16="http://schemas.microsoft.com/office/drawing/2014/main" id="{8B66BEB5-EE77-468C-9C94-414AA1A02DFD}"/>
              </a:ext>
            </a:extLst>
          </p:cNvPr>
          <p:cNvSpPr txBox="1"/>
          <p:nvPr/>
        </p:nvSpPr>
        <p:spPr>
          <a:xfrm>
            <a:off x="7097542" y="6303057"/>
            <a:ext cx="1956402" cy="553998"/>
          </a:xfrm>
          <a:prstGeom prst="rect">
            <a:avLst/>
          </a:prstGeom>
          <a:noFill/>
        </p:spPr>
        <p:txBody>
          <a:bodyPr wrap="square" rtlCol="0">
            <a:spAutoFit/>
          </a:bodyPr>
          <a:lstStyle/>
          <a:p>
            <a:pPr algn="r"/>
            <a:r>
              <a:rPr lang="it-IT" sz="1000" b="1" dirty="0">
                <a:solidFill>
                  <a:srgbClr val="FFFFFF"/>
                </a:solidFill>
                <a:latin typeface="Century Gothic" charset="0"/>
                <a:ea typeface="Century Gothic" charset="0"/>
                <a:cs typeface="Century Gothic" charset="0"/>
              </a:rPr>
              <a:t>Regione Lombardia</a:t>
            </a:r>
          </a:p>
          <a:p>
            <a:pPr algn="r"/>
            <a:r>
              <a:rPr lang="it-IT" sz="1000" b="1" dirty="0">
                <a:solidFill>
                  <a:srgbClr val="FFFFFF"/>
                </a:solidFill>
                <a:latin typeface="Century Gothic" charset="0"/>
                <a:ea typeface="Century Gothic" charset="0"/>
                <a:cs typeface="Century Gothic" charset="0"/>
              </a:rPr>
              <a:t>Istruzione e Formazione</a:t>
            </a:r>
          </a:p>
          <a:p>
            <a:pPr algn="r"/>
            <a:r>
              <a:rPr lang="it-IT" sz="1000" b="1" dirty="0">
                <a:solidFill>
                  <a:srgbClr val="FFFFFF"/>
                </a:solidFill>
                <a:latin typeface="Century Gothic" charset="0"/>
                <a:ea typeface="Century Gothic" charset="0"/>
                <a:cs typeface="Century Gothic" charset="0"/>
              </a:rPr>
              <a:t>Accreditamento n. 806</a:t>
            </a:r>
          </a:p>
        </p:txBody>
      </p:sp>
      <p:pic>
        <p:nvPicPr>
          <p:cNvPr id="11" name="Picture 7">
            <a:extLst>
              <a:ext uri="{FF2B5EF4-FFF2-40B4-BE49-F238E27FC236}">
                <a16:creationId xmlns:a16="http://schemas.microsoft.com/office/drawing/2014/main" id="{275DCF11-178D-4C48-BDCB-0F2EDEE275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980"/>
          <a:stretch/>
        </p:blipFill>
        <p:spPr>
          <a:xfrm>
            <a:off x="6748292" y="6355835"/>
            <a:ext cx="698500" cy="448441"/>
          </a:xfrm>
          <a:prstGeom prst="rect">
            <a:avLst/>
          </a:prstGeom>
        </p:spPr>
      </p:pic>
    </p:spTree>
    <p:extLst>
      <p:ext uri="{BB962C8B-B14F-4D97-AF65-F5344CB8AC3E}">
        <p14:creationId xmlns:p14="http://schemas.microsoft.com/office/powerpoint/2010/main" val="1108942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5102225"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356" y="1654031"/>
            <a:ext cx="2473813" cy="286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933" y="5001939"/>
            <a:ext cx="2157413"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831" y="4980160"/>
            <a:ext cx="1463581" cy="130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15" y="476672"/>
            <a:ext cx="7772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67544" y="4774089"/>
            <a:ext cx="4104456" cy="1277273"/>
          </a:xfrm>
          <a:prstGeom prst="rect">
            <a:avLst/>
          </a:prstGeom>
          <a:noFill/>
        </p:spPr>
        <p:txBody>
          <a:bodyPr wrap="square" rtlCol="0">
            <a:spAutoFit/>
          </a:bodyPr>
          <a:lstStyle/>
          <a:p>
            <a:r>
              <a:rPr lang="it-IT" sz="1100" b="1" dirty="0">
                <a:solidFill>
                  <a:srgbClr val="002060"/>
                </a:solidFill>
                <a:latin typeface="Arial" panose="020B0604020202020204" pitchFamily="34" charset="0"/>
                <a:cs typeface="Arial" panose="020B0604020202020204" pitchFamily="34" charset="0"/>
              </a:rPr>
              <a:t>GLI ALVEOLI POLMONARI SONO LA SEDE VERA E PROPRIA DEGLI SCAMBI GASSOSI </a:t>
            </a:r>
          </a:p>
          <a:p>
            <a:r>
              <a:rPr lang="it-IT" sz="1100" b="1" dirty="0">
                <a:solidFill>
                  <a:srgbClr val="002060"/>
                </a:solidFill>
                <a:latin typeface="Arial" panose="020B0604020202020204" pitchFamily="34" charset="0"/>
                <a:cs typeface="Arial" panose="020B0604020202020204" pitchFamily="34" charset="0"/>
              </a:rPr>
              <a:t>SONO 300MNI E CONFERISCONO AI POLMONI LA FORMA SPUGNOSA ED ELASTICA</a:t>
            </a:r>
          </a:p>
          <a:p>
            <a:r>
              <a:rPr lang="it-IT" sz="1100" b="1" dirty="0">
                <a:solidFill>
                  <a:srgbClr val="002060"/>
                </a:solidFill>
                <a:latin typeface="Arial" panose="020B0604020202020204" pitchFamily="34" charset="0"/>
                <a:cs typeface="Arial" panose="020B0604020202020204" pitchFamily="34" charset="0"/>
              </a:rPr>
              <a:t>I POLMONI SONO DIVISI IN LOBI, QUELLO DI DS IN TRE, QUELLO DI SX IN DUE PERCHE’ HA UNA CAVITA’ CHE ACCOGLIE LA PUNTA DEL CUORE</a:t>
            </a: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1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additive="base">
                                        <p:cTn id="14" dur="500" fill="hold"/>
                                        <p:tgtEl>
                                          <p:spTgt spid="4098"/>
                                        </p:tgtEl>
                                        <p:attrNameLst>
                                          <p:attrName>ppt_x</p:attrName>
                                        </p:attrNameLst>
                                      </p:cBhvr>
                                      <p:tavLst>
                                        <p:tav tm="0">
                                          <p:val>
                                            <p:strVal val="0-#ppt_w/2"/>
                                          </p:val>
                                        </p:tav>
                                        <p:tav tm="100000">
                                          <p:val>
                                            <p:strVal val="#ppt_x"/>
                                          </p:val>
                                        </p:tav>
                                      </p:tavLst>
                                    </p:anim>
                                    <p:anim calcmode="lin" valueType="num">
                                      <p:cBhvr additive="base">
                                        <p:cTn id="15"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1"/>
                                        </p:tgtEl>
                                        <p:attrNameLst>
                                          <p:attrName>style.visibility</p:attrName>
                                        </p:attrNameLst>
                                      </p:cBhvr>
                                      <p:to>
                                        <p:strVal val="visible"/>
                                      </p:to>
                                    </p:set>
                                    <p:animEffect transition="in" filter="fade">
                                      <p:cBhvr>
                                        <p:cTn id="20" dur="1000"/>
                                        <p:tgtEl>
                                          <p:spTgt spid="4101"/>
                                        </p:tgtEl>
                                      </p:cBhvr>
                                    </p:animEffect>
                                    <p:anim calcmode="lin" valueType="num">
                                      <p:cBhvr>
                                        <p:cTn id="21" dur="1000" fill="hold"/>
                                        <p:tgtEl>
                                          <p:spTgt spid="4101"/>
                                        </p:tgtEl>
                                        <p:attrNameLst>
                                          <p:attrName>ppt_x</p:attrName>
                                        </p:attrNameLst>
                                      </p:cBhvr>
                                      <p:tavLst>
                                        <p:tav tm="0">
                                          <p:val>
                                            <p:strVal val="#ppt_x"/>
                                          </p:val>
                                        </p:tav>
                                        <p:tav tm="100000">
                                          <p:val>
                                            <p:strVal val="#ppt_x"/>
                                          </p:val>
                                        </p:tav>
                                      </p:tavLst>
                                    </p:anim>
                                    <p:anim calcmode="lin" valueType="num">
                                      <p:cBhvr>
                                        <p:cTn id="22"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1000"/>
                                        <p:tgtEl>
                                          <p:spTgt spid="4102"/>
                                        </p:tgtEl>
                                      </p:cBhvr>
                                    </p:animEffect>
                                    <p:anim calcmode="lin" valueType="num">
                                      <p:cBhvr>
                                        <p:cTn id="28" dur="1000" fill="hold"/>
                                        <p:tgtEl>
                                          <p:spTgt spid="4102"/>
                                        </p:tgtEl>
                                        <p:attrNameLst>
                                          <p:attrName>ppt_x</p:attrName>
                                        </p:attrNameLst>
                                      </p:cBhvr>
                                      <p:tavLst>
                                        <p:tav tm="0">
                                          <p:val>
                                            <p:strVal val="#ppt_x"/>
                                          </p:val>
                                        </p:tav>
                                        <p:tav tm="100000">
                                          <p:val>
                                            <p:strVal val="#ppt_x"/>
                                          </p:val>
                                        </p:tav>
                                      </p:tavLst>
                                    </p:anim>
                                    <p:anim calcmode="lin" valueType="num">
                                      <p:cBhvr>
                                        <p:cTn id="2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768" y="1556792"/>
            <a:ext cx="3240360" cy="218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768" y="4437112"/>
            <a:ext cx="325596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15" y="476672"/>
            <a:ext cx="7772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1455148"/>
            <a:ext cx="4536504" cy="4601260"/>
          </a:xfrm>
          <a:prstGeom prst="rect">
            <a:avLst/>
          </a:prstGeom>
          <a:noFill/>
        </p:spPr>
        <p:txBody>
          <a:bodyPr wrap="square" rtlCol="0">
            <a:spAutoFit/>
          </a:bodyPr>
          <a:lstStyle/>
          <a:p>
            <a:r>
              <a:rPr lang="it-IT" sz="1100" b="1" dirty="0">
                <a:solidFill>
                  <a:srgbClr val="002060"/>
                </a:solidFill>
                <a:latin typeface="Arial" panose="020B0604020202020204" pitchFamily="34" charset="0"/>
                <a:cs typeface="Arial" panose="020B0604020202020204" pitchFamily="34" charset="0"/>
              </a:rPr>
              <a:t>OGNI POLMONE E</a:t>
            </a:r>
            <a:r>
              <a:rPr lang="it-IT" dirty="0">
                <a:solidFill>
                  <a:srgbClr val="002060"/>
                </a:solidFill>
                <a:latin typeface="Arial" panose="020B0604020202020204" pitchFamily="34" charset="0"/>
                <a:cs typeface="Arial" panose="020B0604020202020204" pitchFamily="34" charset="0"/>
              </a:rPr>
              <a:t>’ </a:t>
            </a:r>
            <a:r>
              <a:rPr lang="it-IT" sz="1100" b="1" dirty="0">
                <a:solidFill>
                  <a:srgbClr val="002060"/>
                </a:solidFill>
                <a:latin typeface="Arial" panose="020B0604020202020204" pitchFamily="34" charset="0"/>
                <a:cs typeface="Arial" panose="020B0604020202020204" pitchFamily="34" charset="0"/>
              </a:rPr>
              <a:t>AVVOLTO DA UNA MEMBRANA  SIEROSA FORMATA DA DUE STRATI CHIAMATA </a:t>
            </a:r>
            <a:r>
              <a:rPr lang="it-IT" sz="1100" b="1" dirty="0">
                <a:solidFill>
                  <a:srgbClr val="FF0000"/>
                </a:solidFill>
                <a:latin typeface="Arial" panose="020B0604020202020204" pitchFamily="34" charset="0"/>
                <a:cs typeface="Arial" panose="020B0604020202020204" pitchFamily="34" charset="0"/>
              </a:rPr>
              <a:t>PLEURA</a:t>
            </a:r>
            <a:r>
              <a:rPr lang="it-IT" sz="1100" b="1" dirty="0">
                <a:solidFill>
                  <a:srgbClr val="002060"/>
                </a:solidFill>
                <a:latin typeface="Arial" panose="020B0604020202020204" pitchFamily="34" charset="0"/>
                <a:cs typeface="Arial" panose="020B0604020202020204" pitchFamily="34" charset="0"/>
              </a:rPr>
              <a:t>, AL CUI INTERNO VI E’ UN LIQUIDO LUBRIFICANTE (LIQUIDO PLEURICO) CHE IMPEDISCE IL LORO SFREGAMENTO DURANTE I MOVIMENTI RESPIRATORI.</a:t>
            </a:r>
          </a:p>
          <a:p>
            <a:r>
              <a:rPr lang="it-IT" sz="1100" b="1" dirty="0">
                <a:solidFill>
                  <a:srgbClr val="002060"/>
                </a:solidFill>
                <a:latin typeface="Arial" panose="020B0604020202020204" pitchFamily="34" charset="0"/>
                <a:cs typeface="Arial" panose="020B0604020202020204" pitchFamily="34" charset="0"/>
              </a:rPr>
              <a:t>GLI SCAMBI TRA ARIA ESTERNA INTRODOTTA E QUELLA INTERNA ELIMINATA PRENDONO IL NOME DI RESPIRAZIONE POLMONARE O ESTERNA.</a:t>
            </a:r>
          </a:p>
          <a:p>
            <a:r>
              <a:rPr lang="it-IT" sz="1100" b="1" dirty="0">
                <a:solidFill>
                  <a:srgbClr val="002060"/>
                </a:solidFill>
                <a:latin typeface="Arial" panose="020B0604020202020204" pitchFamily="34" charset="0"/>
                <a:cs typeface="Arial" panose="020B0604020202020204" pitchFamily="34" charset="0"/>
              </a:rPr>
              <a:t>GLI SCAMBI GASSOSI CHE AVVENGONO A LIVELLO DEGLI ALVEOLI PRENDONO IL NOME DI RESPIRAZIONE CELLULARE.</a:t>
            </a:r>
          </a:p>
          <a:p>
            <a:endParaRPr lang="it-IT" sz="1100" b="1" dirty="0">
              <a:solidFill>
                <a:srgbClr val="002060"/>
              </a:solidFill>
              <a:latin typeface="Arial" panose="020B0604020202020204" pitchFamily="34" charset="0"/>
              <a:cs typeface="Arial" panose="020B0604020202020204" pitchFamily="34" charset="0"/>
            </a:endParaRPr>
          </a:p>
          <a:p>
            <a:endParaRPr lang="it-IT" sz="1100" b="1" dirty="0">
              <a:solidFill>
                <a:srgbClr val="002060"/>
              </a:solidFill>
              <a:latin typeface="Arial" panose="020B0604020202020204" pitchFamily="34" charset="0"/>
              <a:cs typeface="Arial" panose="020B0604020202020204" pitchFamily="34" charset="0"/>
            </a:endParaRPr>
          </a:p>
          <a:p>
            <a:endParaRPr lang="it-IT" sz="1100" b="1" dirty="0">
              <a:solidFill>
                <a:srgbClr val="002060"/>
              </a:solidFill>
              <a:latin typeface="Arial" panose="020B0604020202020204" pitchFamily="34" charset="0"/>
              <a:cs typeface="Arial" panose="020B0604020202020204" pitchFamily="34" charset="0"/>
            </a:endParaRPr>
          </a:p>
          <a:p>
            <a:endParaRPr lang="it-IT" sz="1100" b="1" dirty="0">
              <a:solidFill>
                <a:srgbClr val="002060"/>
              </a:solidFill>
              <a:latin typeface="Arial" panose="020B0604020202020204" pitchFamily="34" charset="0"/>
              <a:cs typeface="Arial" panose="020B0604020202020204" pitchFamily="34" charset="0"/>
            </a:endParaRPr>
          </a:p>
          <a:p>
            <a:endParaRPr lang="it-IT" sz="1100" b="1" dirty="0">
              <a:solidFill>
                <a:srgbClr val="002060"/>
              </a:solidFill>
              <a:latin typeface="Arial" panose="020B0604020202020204" pitchFamily="34" charset="0"/>
              <a:cs typeface="Arial" panose="020B0604020202020204" pitchFamily="34" charset="0"/>
            </a:endParaRPr>
          </a:p>
          <a:p>
            <a:endParaRPr lang="it-IT" sz="1100" b="1" dirty="0">
              <a:solidFill>
                <a:srgbClr val="002060"/>
              </a:solidFill>
              <a:latin typeface="Arial" panose="020B0604020202020204" pitchFamily="34" charset="0"/>
              <a:cs typeface="Arial" panose="020B0604020202020204" pitchFamily="34" charset="0"/>
            </a:endParaRPr>
          </a:p>
          <a:p>
            <a:r>
              <a:rPr lang="it-IT" sz="1100" b="1" dirty="0">
                <a:solidFill>
                  <a:srgbClr val="002060"/>
                </a:solidFill>
                <a:latin typeface="Arial" panose="020B0604020202020204" pitchFamily="34" charset="0"/>
                <a:cs typeface="Arial" panose="020B0604020202020204" pitchFamily="34" charset="0"/>
              </a:rPr>
              <a:t>L’INSPIRAZIONE E L’ESPIRAZIONE SONO I DUE MOVIMENTI CHE COSTITUISCONO L’ATTO RESPIRATORIO.</a:t>
            </a:r>
          </a:p>
          <a:p>
            <a:r>
              <a:rPr lang="it-IT" sz="1100" b="1" dirty="0">
                <a:solidFill>
                  <a:srgbClr val="002060"/>
                </a:solidFill>
                <a:latin typeface="Arial" panose="020B0604020202020204" pitchFamily="34" charset="0"/>
                <a:cs typeface="Arial" panose="020B0604020202020204" pitchFamily="34" charset="0"/>
              </a:rPr>
              <a:t>OGNI ATTO RESPIRATORIO COMPORTA UNA SERIE DI CAMBIAMENTI NELLA GABBIA TORACICA DOVE SONO ALLOGGIATI I POLMONI E NELLA POSIZIONE DEL </a:t>
            </a:r>
            <a:r>
              <a:rPr lang="it-IT" sz="1100" b="1" dirty="0">
                <a:solidFill>
                  <a:srgbClr val="FF0000"/>
                </a:solidFill>
                <a:latin typeface="Arial" panose="020B0604020202020204" pitchFamily="34" charset="0"/>
                <a:cs typeface="Arial" panose="020B0604020202020204" pitchFamily="34" charset="0"/>
              </a:rPr>
              <a:t>DIAFRAMMA</a:t>
            </a:r>
            <a:r>
              <a:rPr lang="it-IT" sz="1100" b="1" dirty="0">
                <a:solidFill>
                  <a:srgbClr val="002060"/>
                </a:solidFill>
                <a:latin typeface="Arial" panose="020B0604020202020204" pitchFamily="34" charset="0"/>
                <a:cs typeface="Arial" panose="020B0604020202020204" pitchFamily="34" charset="0"/>
              </a:rPr>
              <a:t> (MUSCOLO PIATTO CHE SEPARA IL TORACE DALL’ADDOME) </a:t>
            </a:r>
          </a:p>
          <a:p>
            <a:r>
              <a:rPr lang="it-IT" sz="1100" b="1" dirty="0">
                <a:solidFill>
                  <a:srgbClr val="002060"/>
                </a:solidFill>
                <a:latin typeface="Arial" panose="020B0604020202020204" pitchFamily="34" charset="0"/>
                <a:cs typeface="Arial" panose="020B0604020202020204" pitchFamily="34" charset="0"/>
              </a:rPr>
              <a:t>UNA PERSONA IN CODIZIONI NORMALI RESPIRA DALLE </a:t>
            </a:r>
            <a:r>
              <a:rPr lang="it-IT" sz="1100" b="1" dirty="0">
                <a:solidFill>
                  <a:srgbClr val="FF0000"/>
                </a:solidFill>
                <a:latin typeface="Arial" panose="020B0604020202020204" pitchFamily="34" charset="0"/>
                <a:cs typeface="Arial" panose="020B0604020202020204" pitchFamily="34" charset="0"/>
              </a:rPr>
              <a:t>12</a:t>
            </a:r>
            <a:r>
              <a:rPr lang="it-IT" sz="1100" b="1" dirty="0">
                <a:solidFill>
                  <a:srgbClr val="002060"/>
                </a:solidFill>
                <a:latin typeface="Arial" panose="020B0604020202020204" pitchFamily="34" charset="0"/>
                <a:cs typeface="Arial" panose="020B0604020202020204" pitchFamily="34" charset="0"/>
              </a:rPr>
              <a:t> ALLE </a:t>
            </a:r>
            <a:r>
              <a:rPr lang="it-IT" sz="1100" b="1" dirty="0">
                <a:solidFill>
                  <a:srgbClr val="FF0000"/>
                </a:solidFill>
                <a:latin typeface="Arial" panose="020B0604020202020204" pitchFamily="34" charset="0"/>
                <a:cs typeface="Arial" panose="020B0604020202020204" pitchFamily="34" charset="0"/>
              </a:rPr>
              <a:t>18/20 </a:t>
            </a:r>
            <a:r>
              <a:rPr lang="it-IT" sz="1100" b="1" dirty="0">
                <a:solidFill>
                  <a:srgbClr val="002060"/>
                </a:solidFill>
                <a:latin typeface="Arial" panose="020B0604020202020204" pitchFamily="34" charset="0"/>
                <a:cs typeface="Arial" panose="020B0604020202020204" pitchFamily="34" charset="0"/>
              </a:rPr>
              <a:t>VOLTE AL MINUTO.</a:t>
            </a:r>
          </a:p>
          <a:p>
            <a:r>
              <a:rPr lang="it-IT" sz="1100" b="1" dirty="0">
                <a:solidFill>
                  <a:srgbClr val="002060"/>
                </a:solidFill>
                <a:latin typeface="Arial" panose="020B0604020202020204" pitchFamily="34" charset="0"/>
                <a:cs typeface="Arial" panose="020B0604020202020204" pitchFamily="34" charset="0"/>
              </a:rPr>
              <a:t>MENO DI </a:t>
            </a:r>
            <a:r>
              <a:rPr lang="it-IT" sz="1100" b="1" dirty="0">
                <a:solidFill>
                  <a:srgbClr val="FF0000"/>
                </a:solidFill>
                <a:latin typeface="Arial" panose="020B0604020202020204" pitchFamily="34" charset="0"/>
                <a:cs typeface="Arial" panose="020B0604020202020204" pitchFamily="34" charset="0"/>
              </a:rPr>
              <a:t>8 </a:t>
            </a:r>
            <a:r>
              <a:rPr lang="it-IT" sz="1100" b="1" dirty="0">
                <a:solidFill>
                  <a:srgbClr val="002060"/>
                </a:solidFill>
                <a:latin typeface="Arial" panose="020B0604020202020204" pitchFamily="34" charset="0"/>
                <a:cs typeface="Arial" panose="020B0604020202020204" pitchFamily="34" charset="0"/>
              </a:rPr>
              <a:t>ATTI RESPIRATORI O PIU’ DI </a:t>
            </a:r>
            <a:r>
              <a:rPr lang="it-IT" sz="1100" b="1" dirty="0">
                <a:solidFill>
                  <a:srgbClr val="FF0000"/>
                </a:solidFill>
                <a:latin typeface="Arial" panose="020B0604020202020204" pitchFamily="34" charset="0"/>
                <a:cs typeface="Arial" panose="020B0604020202020204" pitchFamily="34" charset="0"/>
              </a:rPr>
              <a:t>25</a:t>
            </a:r>
            <a:r>
              <a:rPr lang="it-IT" sz="1100" b="1" dirty="0">
                <a:solidFill>
                  <a:srgbClr val="002060"/>
                </a:solidFill>
                <a:latin typeface="Arial" panose="020B0604020202020204" pitchFamily="34" charset="0"/>
                <a:cs typeface="Arial" panose="020B0604020202020204" pitchFamily="34" charset="0"/>
              </a:rPr>
              <a:t> IN UN MINUTO POSSONO METTERE A RISCHI LA VITA DELLA PERSONA</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116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1" y="409923"/>
            <a:ext cx="20542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718050"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556792"/>
            <a:ext cx="3092350" cy="22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099" y="4005064"/>
            <a:ext cx="2808312" cy="192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607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21" y="404664"/>
            <a:ext cx="79375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71" y="1268760"/>
            <a:ext cx="5552381" cy="465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a16="http://schemas.microsoft.com/office/drawing/2014/main" id="{48FF4A4A-42D8-CBD8-7632-44E47E707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964" y="4005064"/>
            <a:ext cx="2405378" cy="1763944"/>
          </a:xfrm>
          <a:prstGeom prst="rect">
            <a:avLst/>
          </a:prstGeom>
        </p:spPr>
      </p:pic>
      <p:pic>
        <p:nvPicPr>
          <p:cNvPr id="5" name="Immagine 4">
            <a:extLst>
              <a:ext uri="{FF2B5EF4-FFF2-40B4-BE49-F238E27FC236}">
                <a16:creationId xmlns:a16="http://schemas.microsoft.com/office/drawing/2014/main" id="{6F91FC1F-4420-6874-1B88-BBB967B037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152" y="1428297"/>
            <a:ext cx="1561501" cy="2081193"/>
          </a:xfrm>
          <a:prstGeom prst="rect">
            <a:avLst/>
          </a:prstGeom>
        </p:spPr>
      </p:pic>
      <p:pic>
        <p:nvPicPr>
          <p:cNvPr id="7" name="Immagine 6">
            <a:extLst>
              <a:ext uri="{FF2B5EF4-FFF2-40B4-BE49-F238E27FC236}">
                <a16:creationId xmlns:a16="http://schemas.microsoft.com/office/drawing/2014/main" id="{4AF86AB2-0B15-A8BA-B064-22269583A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344" y="1507511"/>
            <a:ext cx="1314472" cy="1922764"/>
          </a:xfrm>
          <a:prstGeom prst="rect">
            <a:avLst/>
          </a:prstGeom>
        </p:spPr>
      </p:pic>
    </p:spTree>
    <p:extLst>
      <p:ext uri="{BB962C8B-B14F-4D97-AF65-F5344CB8AC3E}">
        <p14:creationId xmlns:p14="http://schemas.microsoft.com/office/powerpoint/2010/main" val="284684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2298700"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5" y="1627188"/>
            <a:ext cx="5832648"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06" y="4171994"/>
            <a:ext cx="19081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5" y="5427706"/>
            <a:ext cx="5322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1" y="409923"/>
            <a:ext cx="20542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4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71" y="1772816"/>
            <a:ext cx="62484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124744"/>
            <a:ext cx="1728192" cy="186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065" y="3574847"/>
            <a:ext cx="1482605" cy="177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1" y="409923"/>
            <a:ext cx="20542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77742" y="3861048"/>
            <a:ext cx="5878434" cy="1492716"/>
          </a:xfrm>
          <a:prstGeom prst="rect">
            <a:avLst/>
          </a:prstGeom>
          <a:noFill/>
        </p:spPr>
        <p:txBody>
          <a:bodyPr wrap="square" rtlCol="0">
            <a:spAutoFit/>
          </a:bodyPr>
          <a:lstStyle/>
          <a:p>
            <a:r>
              <a:rPr lang="it-IT" sz="1200" b="1" dirty="0">
                <a:solidFill>
                  <a:srgbClr val="002060"/>
                </a:solidFill>
              </a:rPr>
              <a:t>UN ADULTO IN CONDIZIONI NORMALI HA  </a:t>
            </a:r>
            <a:r>
              <a:rPr lang="it-IT" sz="1400" b="1" dirty="0">
                <a:solidFill>
                  <a:srgbClr val="FF0000"/>
                </a:solidFill>
              </a:rPr>
              <a:t>60 – 80 </a:t>
            </a:r>
            <a:r>
              <a:rPr lang="it-IT" sz="1200" b="1" dirty="0">
                <a:solidFill>
                  <a:srgbClr val="002060"/>
                </a:solidFill>
              </a:rPr>
              <a:t>BATTITI AL MINUTO</a:t>
            </a:r>
          </a:p>
          <a:p>
            <a:r>
              <a:rPr lang="it-IT" sz="1100" b="1" dirty="0">
                <a:solidFill>
                  <a:srgbClr val="002060"/>
                </a:solidFill>
              </a:rPr>
              <a:t>SOTTO I 60 BATTITI SI HA </a:t>
            </a:r>
            <a:r>
              <a:rPr lang="it-IT" sz="1100" b="1" dirty="0">
                <a:solidFill>
                  <a:srgbClr val="FF0000"/>
                </a:solidFill>
              </a:rPr>
              <a:t>BRADICARDIA</a:t>
            </a:r>
          </a:p>
          <a:p>
            <a:r>
              <a:rPr lang="it-IT" sz="1100" b="1" dirty="0">
                <a:solidFill>
                  <a:srgbClr val="002060"/>
                </a:solidFill>
              </a:rPr>
              <a:t>SOPRA GLI 80 BATTITI      </a:t>
            </a:r>
            <a:r>
              <a:rPr lang="it-IT" sz="1100" b="1" dirty="0">
                <a:solidFill>
                  <a:srgbClr val="FF0000"/>
                </a:solidFill>
              </a:rPr>
              <a:t>TACHICARDIA</a:t>
            </a:r>
          </a:p>
          <a:p>
            <a:endParaRPr lang="it-IT" sz="1100" b="1" dirty="0">
              <a:solidFill>
                <a:srgbClr val="FF0000"/>
              </a:solidFill>
            </a:endParaRPr>
          </a:p>
          <a:p>
            <a:r>
              <a:rPr lang="it-IT" sz="1100" b="1" dirty="0">
                <a:solidFill>
                  <a:srgbClr val="002060"/>
                </a:solidFill>
              </a:rPr>
              <a:t>LA SISTOLE DEI VENTRICOLI DETERMINA LA PRESSIONE     </a:t>
            </a:r>
            <a:r>
              <a:rPr lang="it-IT" sz="1100" b="1" dirty="0">
                <a:solidFill>
                  <a:srgbClr val="FF0000"/>
                </a:solidFill>
              </a:rPr>
              <a:t>MASSIMA (SISTOLICA)</a:t>
            </a:r>
          </a:p>
          <a:p>
            <a:r>
              <a:rPr lang="it-IT" sz="1100" b="1" dirty="0">
                <a:solidFill>
                  <a:srgbClr val="002060"/>
                </a:solidFill>
              </a:rPr>
              <a:t>LA DIASTOLE DEI VENTRICOLI DETERMINA LA PRESSIONE  </a:t>
            </a:r>
            <a:r>
              <a:rPr lang="it-IT" sz="1100" b="1" dirty="0">
                <a:solidFill>
                  <a:srgbClr val="FF0000"/>
                </a:solidFill>
              </a:rPr>
              <a:t>MINIMA (DIASTOLICA)</a:t>
            </a:r>
          </a:p>
          <a:p>
            <a:endParaRPr lang="it-IT" sz="1100" b="1" dirty="0">
              <a:solidFill>
                <a:srgbClr val="FF0000"/>
              </a:solidFill>
            </a:endParaRPr>
          </a:p>
          <a:p>
            <a:r>
              <a:rPr lang="it-IT" sz="1100" b="1" dirty="0">
                <a:solidFill>
                  <a:srgbClr val="FF0000"/>
                </a:solidFill>
              </a:rPr>
              <a:t>LA PRESSIONE, IN UN ADULTO SANO, E’ DI 120 mm Mercurio come massima, 80  come minima.</a:t>
            </a:r>
          </a:p>
        </p:txBody>
      </p:sp>
    </p:spTree>
    <p:extLst>
      <p:ext uri="{BB962C8B-B14F-4D97-AF65-F5344CB8AC3E}">
        <p14:creationId xmlns:p14="http://schemas.microsoft.com/office/powerpoint/2010/main" val="3861617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99792" y="30608"/>
            <a:ext cx="3539752" cy="892552"/>
          </a:xfrm>
          <a:prstGeom prst="rect">
            <a:avLst/>
          </a:prstGeom>
          <a:noFill/>
        </p:spPr>
        <p:txBody>
          <a:bodyPr wrap="none" rtlCol="0">
            <a:spAutoFit/>
          </a:bodyPr>
          <a:lstStyle/>
          <a:p>
            <a:pPr algn="ctr"/>
            <a:endParaRPr lang="it-IT" sz="2400" b="1" dirty="0">
              <a:solidFill>
                <a:srgbClr val="FF0000"/>
              </a:solidFill>
            </a:endParaRPr>
          </a:p>
          <a:p>
            <a:pPr algn="ctr"/>
            <a:r>
              <a:rPr lang="it-IT" sz="2800" b="1" dirty="0">
                <a:solidFill>
                  <a:srgbClr val="FF0000"/>
                </a:solidFill>
              </a:rPr>
              <a:t>IL SISTEMA NERVOSO</a:t>
            </a:r>
            <a:endParaRPr lang="it-IT" sz="2000" b="1" dirty="0">
              <a:solidFill>
                <a:srgbClr val="FF0000"/>
              </a:solidFill>
            </a:endParaRPr>
          </a:p>
        </p:txBody>
      </p:sp>
      <p:sp>
        <p:nvSpPr>
          <p:cNvPr id="4" name="Rettangolo 3"/>
          <p:cNvSpPr/>
          <p:nvPr/>
        </p:nvSpPr>
        <p:spPr>
          <a:xfrm>
            <a:off x="365212" y="1130024"/>
            <a:ext cx="2656496" cy="369332"/>
          </a:xfrm>
          <a:prstGeom prst="rect">
            <a:avLst/>
          </a:prstGeom>
        </p:spPr>
        <p:txBody>
          <a:bodyPr wrap="none">
            <a:spAutoFit/>
          </a:bodyPr>
          <a:lstStyle/>
          <a:p>
            <a:pPr>
              <a:buFontTx/>
              <a:buNone/>
            </a:pPr>
            <a:r>
              <a:rPr lang="it-IT" b="1" dirty="0">
                <a:solidFill>
                  <a:srgbClr val="FF0000"/>
                </a:solidFill>
              </a:rPr>
              <a:t>INSIEME </a:t>
            </a:r>
            <a:r>
              <a:rPr lang="it-IT" b="1" dirty="0" err="1">
                <a:solidFill>
                  <a:srgbClr val="FF0000"/>
                </a:solidFill>
              </a:rPr>
              <a:t>DI</a:t>
            </a:r>
            <a:r>
              <a:rPr lang="it-IT" b="1" dirty="0">
                <a:solidFill>
                  <a:srgbClr val="FF0000"/>
                </a:solidFill>
              </a:rPr>
              <a:t> ORGANI CHE</a:t>
            </a:r>
            <a:r>
              <a:rPr lang="it-IT" b="1" dirty="0">
                <a:solidFill>
                  <a:srgbClr val="002060"/>
                </a:solidFill>
              </a:rPr>
              <a:t>:</a:t>
            </a:r>
          </a:p>
        </p:txBody>
      </p:sp>
      <p:sp>
        <p:nvSpPr>
          <p:cNvPr id="5" name="Rettangolo 4"/>
          <p:cNvSpPr/>
          <p:nvPr/>
        </p:nvSpPr>
        <p:spPr>
          <a:xfrm>
            <a:off x="395579" y="1830361"/>
            <a:ext cx="958917" cy="338554"/>
          </a:xfrm>
          <a:prstGeom prst="rect">
            <a:avLst/>
          </a:prstGeom>
        </p:spPr>
        <p:txBody>
          <a:bodyPr wrap="none">
            <a:spAutoFit/>
          </a:bodyPr>
          <a:lstStyle/>
          <a:p>
            <a:r>
              <a:rPr lang="it-IT" sz="1600" b="1" dirty="0">
                <a:solidFill>
                  <a:srgbClr val="002060"/>
                </a:solidFill>
              </a:rPr>
              <a:t>RICEVE</a:t>
            </a:r>
            <a:endParaRPr lang="it-IT" sz="1600" dirty="0">
              <a:solidFill>
                <a:srgbClr val="002060"/>
              </a:solidFill>
            </a:endParaRPr>
          </a:p>
        </p:txBody>
      </p:sp>
      <p:sp>
        <p:nvSpPr>
          <p:cNvPr id="6" name="Rettangolo 5"/>
          <p:cNvSpPr/>
          <p:nvPr/>
        </p:nvSpPr>
        <p:spPr>
          <a:xfrm rot="10800000" flipV="1">
            <a:off x="350984" y="2248505"/>
            <a:ext cx="2232248" cy="338554"/>
          </a:xfrm>
          <a:prstGeom prst="rect">
            <a:avLst/>
          </a:prstGeom>
        </p:spPr>
        <p:txBody>
          <a:bodyPr wrap="square">
            <a:spAutoFit/>
          </a:bodyPr>
          <a:lstStyle/>
          <a:p>
            <a:r>
              <a:rPr lang="it-IT" sz="1600" b="1" dirty="0">
                <a:solidFill>
                  <a:srgbClr val="002060"/>
                </a:solidFill>
              </a:rPr>
              <a:t>ANALIZZA</a:t>
            </a:r>
            <a:endParaRPr lang="it-IT" sz="1600" dirty="0">
              <a:solidFill>
                <a:srgbClr val="002060"/>
              </a:solidFill>
            </a:endParaRPr>
          </a:p>
        </p:txBody>
      </p:sp>
      <p:sp>
        <p:nvSpPr>
          <p:cNvPr id="7" name="Rettangolo 6"/>
          <p:cNvSpPr/>
          <p:nvPr/>
        </p:nvSpPr>
        <p:spPr>
          <a:xfrm>
            <a:off x="328372" y="2602449"/>
            <a:ext cx="1298753" cy="338554"/>
          </a:xfrm>
          <a:prstGeom prst="rect">
            <a:avLst/>
          </a:prstGeom>
        </p:spPr>
        <p:txBody>
          <a:bodyPr wrap="none">
            <a:spAutoFit/>
          </a:bodyPr>
          <a:lstStyle/>
          <a:p>
            <a:r>
              <a:rPr lang="it-IT" sz="1600" b="1" dirty="0">
                <a:solidFill>
                  <a:srgbClr val="002060"/>
                </a:solidFill>
              </a:rPr>
              <a:t>RISPONDE</a:t>
            </a:r>
            <a:endParaRPr lang="it-IT" sz="1600" dirty="0">
              <a:solidFill>
                <a:srgbClr val="002060"/>
              </a:solidFill>
            </a:endParaRPr>
          </a:p>
        </p:txBody>
      </p:sp>
      <p:sp>
        <p:nvSpPr>
          <p:cNvPr id="8" name="Rettangolo 7"/>
          <p:cNvSpPr/>
          <p:nvPr/>
        </p:nvSpPr>
        <p:spPr>
          <a:xfrm>
            <a:off x="365466" y="2971781"/>
            <a:ext cx="8208912" cy="584775"/>
          </a:xfrm>
          <a:prstGeom prst="rect">
            <a:avLst/>
          </a:prstGeom>
        </p:spPr>
        <p:txBody>
          <a:bodyPr wrap="square">
            <a:spAutoFit/>
          </a:bodyPr>
          <a:lstStyle/>
          <a:p>
            <a:pPr>
              <a:buFontTx/>
              <a:buNone/>
            </a:pPr>
            <a:r>
              <a:rPr lang="it-IT" sz="1600" b="1" dirty="0">
                <a:solidFill>
                  <a:srgbClr val="002060"/>
                </a:solidFill>
              </a:rPr>
              <a:t>A STIMOLI DEL MONDO ESTERNO, CONSENTENDOCI LA VITA </a:t>
            </a:r>
            <a:r>
              <a:rPr lang="it-IT" sz="1600" b="1" dirty="0" err="1">
                <a:solidFill>
                  <a:srgbClr val="002060"/>
                </a:solidFill>
              </a:rPr>
              <a:t>DI</a:t>
            </a:r>
            <a:r>
              <a:rPr lang="it-IT" sz="1600" b="1" dirty="0">
                <a:solidFill>
                  <a:srgbClr val="002060"/>
                </a:solidFill>
              </a:rPr>
              <a:t> RELAZIONE </a:t>
            </a:r>
            <a:r>
              <a:rPr lang="it-IT" sz="1600" b="1" dirty="0">
                <a:solidFill>
                  <a:srgbClr val="FF0000"/>
                </a:solidFill>
              </a:rPr>
              <a:t>(</a:t>
            </a:r>
            <a:r>
              <a:rPr lang="it-IT" sz="1600" b="1" dirty="0" err="1">
                <a:solidFill>
                  <a:srgbClr val="FF0000"/>
                </a:solidFill>
              </a:rPr>
              <a:t>S.N.</a:t>
            </a:r>
            <a:r>
              <a:rPr lang="it-IT" sz="1600" b="1" dirty="0">
                <a:solidFill>
                  <a:srgbClr val="FF0000"/>
                </a:solidFill>
              </a:rPr>
              <a:t> Somatico o Volontario)</a:t>
            </a:r>
          </a:p>
        </p:txBody>
      </p:sp>
      <p:sp>
        <p:nvSpPr>
          <p:cNvPr id="9" name="Rettangolo 8"/>
          <p:cNvSpPr/>
          <p:nvPr/>
        </p:nvSpPr>
        <p:spPr>
          <a:xfrm>
            <a:off x="386244" y="3618112"/>
            <a:ext cx="8136904" cy="830997"/>
          </a:xfrm>
          <a:prstGeom prst="rect">
            <a:avLst/>
          </a:prstGeom>
        </p:spPr>
        <p:txBody>
          <a:bodyPr wrap="square">
            <a:spAutoFit/>
          </a:bodyPr>
          <a:lstStyle/>
          <a:p>
            <a:pPr>
              <a:buFontTx/>
              <a:buNone/>
            </a:pPr>
            <a:r>
              <a:rPr lang="it-IT" sz="1600" b="1" dirty="0">
                <a:solidFill>
                  <a:srgbClr val="002060"/>
                </a:solidFill>
              </a:rPr>
              <a:t>REGOLA I PROCESSI VITALI DELL’ORGANISMO CONTROLLANDO  LE FUNZIONI INVOLONTARIE, AD ES IL RESPIRO</a:t>
            </a:r>
            <a:r>
              <a:rPr lang="it-IT" sz="1600" b="1" dirty="0">
                <a:solidFill>
                  <a:schemeClr val="hlink"/>
                </a:solidFill>
              </a:rPr>
              <a:t> </a:t>
            </a:r>
            <a:r>
              <a:rPr lang="it-IT" sz="1600" b="1" dirty="0">
                <a:solidFill>
                  <a:srgbClr val="FF0000"/>
                </a:solidFill>
              </a:rPr>
              <a:t>(</a:t>
            </a:r>
            <a:r>
              <a:rPr lang="it-IT" sz="1600" b="1" dirty="0" err="1">
                <a:solidFill>
                  <a:srgbClr val="FF0000"/>
                </a:solidFill>
              </a:rPr>
              <a:t>S.N.</a:t>
            </a:r>
            <a:r>
              <a:rPr lang="it-IT" sz="1600" b="1" dirty="0">
                <a:solidFill>
                  <a:srgbClr val="FF0000"/>
                </a:solidFill>
              </a:rPr>
              <a:t> Simpatico Autonomo o Involontario)</a:t>
            </a:r>
          </a:p>
        </p:txBody>
      </p:sp>
      <p:pic>
        <p:nvPicPr>
          <p:cNvPr id="10" name="Picture 5" descr="BugsBunnyAndDaffyDuck">
            <a:hlinkClick r:id="rId2"/>
          </p:cNvPr>
          <p:cNvPicPr>
            <a:picLocks noChangeAspect="1" noChangeArrowheads="1"/>
          </p:cNvPicPr>
          <p:nvPr/>
        </p:nvPicPr>
        <p:blipFill>
          <a:blip r:embed="rId3" cstate="print"/>
          <a:srcRect/>
          <a:stretch>
            <a:fillRect/>
          </a:stretch>
        </p:blipFill>
        <p:spPr bwMode="auto">
          <a:xfrm>
            <a:off x="3036724" y="4590317"/>
            <a:ext cx="2231663" cy="1663087"/>
          </a:xfrm>
          <a:prstGeom prst="rect">
            <a:avLst/>
          </a:prstGeom>
          <a:noFill/>
        </p:spPr>
      </p:pic>
      <p:sp>
        <p:nvSpPr>
          <p:cNvPr id="11" name="AutoShape 6"/>
          <p:cNvSpPr>
            <a:spLocks noChangeArrowheads="1"/>
          </p:cNvSpPr>
          <p:nvPr/>
        </p:nvSpPr>
        <p:spPr bwMode="auto">
          <a:xfrm rot="11365711" flipH="1">
            <a:off x="5713073" y="4857576"/>
            <a:ext cx="2286338" cy="480310"/>
          </a:xfrm>
          <a:prstGeom prst="cloudCallout">
            <a:avLst>
              <a:gd name="adj1" fmla="val -82923"/>
              <a:gd name="adj2" fmla="val -215434"/>
            </a:avLst>
          </a:prstGeom>
          <a:solidFill>
            <a:schemeClr val="bg1"/>
          </a:solidFill>
          <a:ln w="9525">
            <a:solidFill>
              <a:schemeClr val="tx1"/>
            </a:solidFill>
            <a:round/>
            <a:headEnd/>
            <a:tailEnd/>
          </a:ln>
          <a:effectLst/>
        </p:spPr>
        <p:txBody>
          <a:bodyPr rot="10800000"/>
          <a:lstStyle/>
          <a:p>
            <a:pPr algn="ctr"/>
            <a:endParaRPr lang="it-IT" b="1">
              <a:solidFill>
                <a:srgbClr val="FF0000"/>
              </a:solidFill>
            </a:endParaRPr>
          </a:p>
          <a:p>
            <a:pPr algn="ctr"/>
            <a:endParaRPr lang="it-IT" b="1">
              <a:solidFill>
                <a:srgbClr val="FF0000"/>
              </a:solidFill>
            </a:endParaRPr>
          </a:p>
        </p:txBody>
      </p:sp>
      <p:sp>
        <p:nvSpPr>
          <p:cNvPr id="12" name="WordArt 7"/>
          <p:cNvSpPr>
            <a:spLocks noChangeArrowheads="1" noChangeShapeType="1" noTextEdit="1"/>
          </p:cNvSpPr>
          <p:nvPr/>
        </p:nvSpPr>
        <p:spPr bwMode="auto">
          <a:xfrm rot="785559">
            <a:off x="6245496" y="5001904"/>
            <a:ext cx="1212233" cy="191655"/>
          </a:xfrm>
          <a:prstGeom prst="rect">
            <a:avLst/>
          </a:prstGeom>
        </p:spPr>
        <p:txBody>
          <a:bodyPr wrap="none" fromWordArt="1">
            <a:prstTxWarp prst="textCurveUp">
              <a:avLst>
                <a:gd name="adj" fmla="val 40356"/>
              </a:avLst>
            </a:prstTxWarp>
          </a:bodyPr>
          <a:lstStyle/>
          <a:p>
            <a:pPr algn="ctr"/>
            <a:r>
              <a:rPr lang="it-IT" sz="3600" b="1" kern="10" dirty="0">
                <a:ln w="12700">
                  <a:solidFill>
                    <a:srgbClr val="000000"/>
                  </a:solidFill>
                  <a:round/>
                  <a:headEnd/>
                  <a:tailEnd/>
                </a:ln>
                <a:solidFill>
                  <a:srgbClr val="FF0000"/>
                </a:solidFill>
                <a:effectLst>
                  <a:outerShdw dist="45791" dir="2021404" algn="ctr" rotWithShape="0">
                    <a:srgbClr val="808080">
                      <a:alpha val="80000"/>
                    </a:srgbClr>
                  </a:outerShdw>
                </a:effectLst>
                <a:latin typeface="Arial Black"/>
              </a:rPr>
              <a:t>EHHH!?!?!?</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71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67544" y="260648"/>
            <a:ext cx="8229600" cy="76041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mj-lt"/>
                <a:ea typeface="+mj-ea"/>
                <a:cs typeface="+mj-cs"/>
              </a:rPr>
              <a:t>STRUTTURA SISTEMA NERVOSO: ACCENNI</a:t>
            </a:r>
          </a:p>
        </p:txBody>
      </p:sp>
      <p:sp>
        <p:nvSpPr>
          <p:cNvPr id="4" name="Rettangolo 3"/>
          <p:cNvSpPr/>
          <p:nvPr/>
        </p:nvSpPr>
        <p:spPr>
          <a:xfrm>
            <a:off x="323528" y="1340768"/>
            <a:ext cx="3502882" cy="338554"/>
          </a:xfrm>
          <a:prstGeom prst="rect">
            <a:avLst/>
          </a:prstGeom>
        </p:spPr>
        <p:txBody>
          <a:bodyPr wrap="none">
            <a:spAutoFit/>
          </a:bodyPr>
          <a:lstStyle/>
          <a:p>
            <a:pPr>
              <a:buFontTx/>
              <a:buNone/>
            </a:pPr>
            <a:r>
              <a:rPr lang="it-IT" sz="1600" b="1" dirty="0">
                <a:solidFill>
                  <a:srgbClr val="FF0000"/>
                </a:solidFill>
              </a:rPr>
              <a:t>SISTEMA NERVOSO CENTRALE:</a:t>
            </a:r>
          </a:p>
        </p:txBody>
      </p:sp>
      <p:pic>
        <p:nvPicPr>
          <p:cNvPr id="5" name="Picture 7" descr="encefalo">
            <a:hlinkClick r:id="rId2"/>
          </p:cNvPr>
          <p:cNvPicPr>
            <a:picLocks noChangeAspect="1" noChangeArrowheads="1"/>
          </p:cNvPicPr>
          <p:nvPr/>
        </p:nvPicPr>
        <p:blipFill>
          <a:blip r:embed="rId3" cstate="print"/>
          <a:srcRect/>
          <a:stretch>
            <a:fillRect/>
          </a:stretch>
        </p:blipFill>
        <p:spPr bwMode="auto">
          <a:xfrm>
            <a:off x="288682" y="1916832"/>
            <a:ext cx="2592388" cy="2047875"/>
          </a:xfrm>
          <a:prstGeom prst="rect">
            <a:avLst/>
          </a:prstGeom>
          <a:noFill/>
        </p:spPr>
      </p:pic>
      <p:sp>
        <p:nvSpPr>
          <p:cNvPr id="6" name="Rettangolo 5"/>
          <p:cNvSpPr/>
          <p:nvPr/>
        </p:nvSpPr>
        <p:spPr>
          <a:xfrm>
            <a:off x="3826410" y="1309990"/>
            <a:ext cx="5256584" cy="369332"/>
          </a:xfrm>
          <a:prstGeom prst="rect">
            <a:avLst/>
          </a:prstGeom>
        </p:spPr>
        <p:txBody>
          <a:bodyPr wrap="square">
            <a:spAutoFit/>
          </a:bodyPr>
          <a:lstStyle/>
          <a:p>
            <a:r>
              <a:rPr lang="it-IT" b="1" dirty="0">
                <a:solidFill>
                  <a:srgbClr val="FF0000"/>
                </a:solidFill>
                <a:effectLst>
                  <a:outerShdw blurRad="38100" dist="38100" dir="2700000" algn="tl">
                    <a:srgbClr val="C0C0C0"/>
                  </a:outerShdw>
                </a:effectLst>
              </a:rPr>
              <a:t>dentro la scatola cranica e il canale vertebrale</a:t>
            </a:r>
            <a:endParaRPr lang="it-IT" dirty="0"/>
          </a:p>
        </p:txBody>
      </p:sp>
      <p:sp>
        <p:nvSpPr>
          <p:cNvPr id="7" name="Text Box 11"/>
          <p:cNvSpPr txBox="1">
            <a:spLocks noChangeArrowheads="1"/>
          </p:cNvSpPr>
          <p:nvPr/>
        </p:nvSpPr>
        <p:spPr bwMode="auto">
          <a:xfrm>
            <a:off x="2881070" y="2060848"/>
            <a:ext cx="1028230" cy="276999"/>
          </a:xfrm>
          <a:prstGeom prst="rect">
            <a:avLst/>
          </a:prstGeom>
          <a:noFill/>
          <a:ln w="9525">
            <a:noFill/>
            <a:miter lim="800000"/>
            <a:headEnd/>
            <a:tailEnd/>
          </a:ln>
          <a:effectLst/>
        </p:spPr>
        <p:txBody>
          <a:bodyPr wrap="none">
            <a:spAutoFit/>
          </a:bodyPr>
          <a:lstStyle/>
          <a:p>
            <a:r>
              <a:rPr lang="it-IT" sz="1200" b="1" dirty="0">
                <a:solidFill>
                  <a:srgbClr val="002060"/>
                </a:solidFill>
              </a:rPr>
              <a:t>CERVELLO</a:t>
            </a:r>
          </a:p>
        </p:txBody>
      </p:sp>
      <p:sp>
        <p:nvSpPr>
          <p:cNvPr id="8" name="Text Box 14"/>
          <p:cNvSpPr txBox="1">
            <a:spLocks noChangeArrowheads="1"/>
          </p:cNvSpPr>
          <p:nvPr/>
        </p:nvSpPr>
        <p:spPr bwMode="auto">
          <a:xfrm>
            <a:off x="2915965" y="2940769"/>
            <a:ext cx="1439862" cy="276999"/>
          </a:xfrm>
          <a:prstGeom prst="rect">
            <a:avLst/>
          </a:prstGeom>
          <a:noFill/>
          <a:ln w="9525">
            <a:noFill/>
            <a:miter lim="800000"/>
            <a:headEnd/>
            <a:tailEnd/>
          </a:ln>
          <a:effectLst/>
        </p:spPr>
        <p:txBody>
          <a:bodyPr>
            <a:spAutoFit/>
          </a:bodyPr>
          <a:lstStyle/>
          <a:p>
            <a:r>
              <a:rPr lang="it-IT" sz="1200" b="1" dirty="0">
                <a:solidFill>
                  <a:srgbClr val="002060"/>
                </a:solidFill>
              </a:rPr>
              <a:t>CERVELLETTO</a:t>
            </a:r>
          </a:p>
        </p:txBody>
      </p:sp>
      <p:sp>
        <p:nvSpPr>
          <p:cNvPr id="9" name="Text Box 15"/>
          <p:cNvSpPr txBox="1">
            <a:spLocks noChangeArrowheads="1"/>
          </p:cNvSpPr>
          <p:nvPr/>
        </p:nvSpPr>
        <p:spPr bwMode="auto">
          <a:xfrm>
            <a:off x="2881070" y="3474586"/>
            <a:ext cx="2049344" cy="461665"/>
          </a:xfrm>
          <a:prstGeom prst="rect">
            <a:avLst/>
          </a:prstGeom>
          <a:noFill/>
          <a:ln w="9525">
            <a:noFill/>
            <a:miter lim="800000"/>
            <a:headEnd/>
            <a:tailEnd/>
          </a:ln>
          <a:effectLst/>
        </p:spPr>
        <p:txBody>
          <a:bodyPr wrap="none">
            <a:spAutoFit/>
          </a:bodyPr>
          <a:lstStyle/>
          <a:p>
            <a:r>
              <a:rPr lang="it-IT" sz="1200" b="1" dirty="0">
                <a:solidFill>
                  <a:srgbClr val="002060"/>
                </a:solidFill>
              </a:rPr>
              <a:t>MIDOLLO ALLUNGATO</a:t>
            </a:r>
          </a:p>
          <a:p>
            <a:r>
              <a:rPr lang="it-IT" sz="1200" b="1" dirty="0">
                <a:solidFill>
                  <a:srgbClr val="002060"/>
                </a:solidFill>
              </a:rPr>
              <a:t>O BULBO RACHIDIANO</a:t>
            </a:r>
          </a:p>
        </p:txBody>
      </p:sp>
      <p:sp>
        <p:nvSpPr>
          <p:cNvPr id="10" name="Line 8"/>
          <p:cNvSpPr>
            <a:spLocks noChangeShapeType="1"/>
          </p:cNvSpPr>
          <p:nvPr/>
        </p:nvSpPr>
        <p:spPr bwMode="auto">
          <a:xfrm flipH="1" flipV="1">
            <a:off x="2109151" y="3181966"/>
            <a:ext cx="720080" cy="0"/>
          </a:xfrm>
          <a:prstGeom prst="line">
            <a:avLst/>
          </a:prstGeom>
          <a:noFill/>
          <a:ln w="9525">
            <a:solidFill>
              <a:schemeClr val="tx1"/>
            </a:solidFill>
            <a:round/>
            <a:headEnd/>
            <a:tailEnd type="triangle" w="med" len="med"/>
          </a:ln>
          <a:effectLst/>
        </p:spPr>
        <p:txBody>
          <a:bodyPr/>
          <a:lstStyle/>
          <a:p>
            <a:endParaRPr lang="it-IT"/>
          </a:p>
        </p:txBody>
      </p:sp>
      <p:sp>
        <p:nvSpPr>
          <p:cNvPr id="11" name="Line 8"/>
          <p:cNvSpPr>
            <a:spLocks noChangeShapeType="1"/>
          </p:cNvSpPr>
          <p:nvPr/>
        </p:nvSpPr>
        <p:spPr bwMode="auto">
          <a:xfrm flipH="1" flipV="1">
            <a:off x="1763688" y="2204864"/>
            <a:ext cx="720080" cy="0"/>
          </a:xfrm>
          <a:prstGeom prst="line">
            <a:avLst/>
          </a:prstGeom>
          <a:noFill/>
          <a:ln w="9525">
            <a:solidFill>
              <a:schemeClr val="tx1"/>
            </a:solidFill>
            <a:round/>
            <a:headEnd/>
            <a:tailEnd type="triangle" w="med" len="med"/>
          </a:ln>
          <a:effectLst/>
        </p:spPr>
        <p:txBody>
          <a:bodyPr/>
          <a:lstStyle/>
          <a:p>
            <a:endParaRPr lang="it-IT"/>
          </a:p>
        </p:txBody>
      </p:sp>
      <p:sp>
        <p:nvSpPr>
          <p:cNvPr id="12" name="Line 8"/>
          <p:cNvSpPr>
            <a:spLocks noChangeShapeType="1"/>
          </p:cNvSpPr>
          <p:nvPr/>
        </p:nvSpPr>
        <p:spPr bwMode="auto">
          <a:xfrm flipH="1" flipV="1">
            <a:off x="1996694" y="3703907"/>
            <a:ext cx="884375" cy="0"/>
          </a:xfrm>
          <a:prstGeom prst="line">
            <a:avLst/>
          </a:prstGeom>
          <a:noFill/>
          <a:ln w="9525">
            <a:solidFill>
              <a:schemeClr val="tx1"/>
            </a:solidFill>
            <a:round/>
            <a:headEnd/>
            <a:tailEnd type="triangle" w="med" len="med"/>
          </a:ln>
          <a:effectLst/>
        </p:spPr>
        <p:txBody>
          <a:bodyPr/>
          <a:lstStyle/>
          <a:p>
            <a:endParaRPr lang="it-IT"/>
          </a:p>
        </p:txBody>
      </p:sp>
      <p:sp>
        <p:nvSpPr>
          <p:cNvPr id="13" name="Line 8"/>
          <p:cNvSpPr>
            <a:spLocks noChangeShapeType="1"/>
          </p:cNvSpPr>
          <p:nvPr/>
        </p:nvSpPr>
        <p:spPr bwMode="auto">
          <a:xfrm flipH="1" flipV="1">
            <a:off x="1636656" y="3228809"/>
            <a:ext cx="1192574" cy="475097"/>
          </a:xfrm>
          <a:prstGeom prst="line">
            <a:avLst/>
          </a:prstGeom>
          <a:noFill/>
          <a:ln w="9525">
            <a:solidFill>
              <a:schemeClr val="tx1"/>
            </a:solidFill>
            <a:round/>
            <a:headEnd/>
            <a:tailEnd type="triangle" w="med" len="med"/>
          </a:ln>
          <a:effectLst/>
        </p:spPr>
        <p:txBody>
          <a:bodyPr/>
          <a:lstStyle/>
          <a:p>
            <a:endParaRPr lang="it-IT"/>
          </a:p>
        </p:txBody>
      </p:sp>
      <p:sp>
        <p:nvSpPr>
          <p:cNvPr id="14" name="AutoShape 21"/>
          <p:cNvSpPr>
            <a:spLocks/>
          </p:cNvSpPr>
          <p:nvPr/>
        </p:nvSpPr>
        <p:spPr bwMode="auto">
          <a:xfrm>
            <a:off x="4768454" y="1916832"/>
            <a:ext cx="431800" cy="1955127"/>
          </a:xfrm>
          <a:prstGeom prst="rightBrace">
            <a:avLst>
              <a:gd name="adj1" fmla="val 33364"/>
              <a:gd name="adj2" fmla="val 50000"/>
            </a:avLst>
          </a:prstGeom>
          <a:noFill/>
          <a:ln w="9525">
            <a:solidFill>
              <a:schemeClr val="tx1"/>
            </a:solidFill>
            <a:round/>
            <a:headEnd/>
            <a:tailEnd/>
          </a:ln>
          <a:effectLst/>
        </p:spPr>
        <p:txBody>
          <a:bodyPr wrap="none" anchor="ctr"/>
          <a:lstStyle/>
          <a:p>
            <a:endParaRPr lang="it-IT"/>
          </a:p>
        </p:txBody>
      </p:sp>
      <p:sp>
        <p:nvSpPr>
          <p:cNvPr id="15" name="Text Box 24"/>
          <p:cNvSpPr txBox="1">
            <a:spLocks noChangeArrowheads="1"/>
          </p:cNvSpPr>
          <p:nvPr/>
        </p:nvSpPr>
        <p:spPr bwMode="auto">
          <a:xfrm>
            <a:off x="5095006" y="2755895"/>
            <a:ext cx="1061894" cy="276999"/>
          </a:xfrm>
          <a:prstGeom prst="rect">
            <a:avLst/>
          </a:prstGeom>
          <a:noFill/>
          <a:ln w="9525">
            <a:noFill/>
            <a:miter lim="800000"/>
            <a:headEnd/>
            <a:tailEnd/>
          </a:ln>
          <a:effectLst/>
        </p:spPr>
        <p:txBody>
          <a:bodyPr wrap="none">
            <a:spAutoFit/>
          </a:bodyPr>
          <a:lstStyle/>
          <a:p>
            <a:r>
              <a:rPr lang="it-IT" sz="1200" b="1" dirty="0">
                <a:solidFill>
                  <a:srgbClr val="FF0000"/>
                </a:solidFill>
              </a:rPr>
              <a:t>ENCEFALO</a:t>
            </a:r>
          </a:p>
        </p:txBody>
      </p:sp>
      <p:sp>
        <p:nvSpPr>
          <p:cNvPr id="16" name="AutoShape 25"/>
          <p:cNvSpPr>
            <a:spLocks/>
          </p:cNvSpPr>
          <p:nvPr/>
        </p:nvSpPr>
        <p:spPr bwMode="auto">
          <a:xfrm>
            <a:off x="5833050" y="1864533"/>
            <a:ext cx="215900" cy="2007426"/>
          </a:xfrm>
          <a:prstGeom prst="leftBrace">
            <a:avLst>
              <a:gd name="adj1" fmla="val 72243"/>
              <a:gd name="adj2" fmla="val 50000"/>
            </a:avLst>
          </a:prstGeom>
          <a:noFill/>
          <a:ln w="9525">
            <a:solidFill>
              <a:schemeClr val="tx1"/>
            </a:solidFill>
            <a:round/>
            <a:headEnd/>
            <a:tailEnd/>
          </a:ln>
          <a:effectLst/>
        </p:spPr>
        <p:txBody>
          <a:bodyPr wrap="none" anchor="ctr"/>
          <a:lstStyle/>
          <a:p>
            <a:endParaRPr lang="it-IT"/>
          </a:p>
        </p:txBody>
      </p:sp>
      <p:sp>
        <p:nvSpPr>
          <p:cNvPr id="17" name="Rettangolo 16"/>
          <p:cNvSpPr/>
          <p:nvPr/>
        </p:nvSpPr>
        <p:spPr>
          <a:xfrm>
            <a:off x="6014902" y="1988838"/>
            <a:ext cx="3312368" cy="577081"/>
          </a:xfrm>
          <a:prstGeom prst="rect">
            <a:avLst/>
          </a:prstGeom>
        </p:spPr>
        <p:txBody>
          <a:bodyPr wrap="square">
            <a:spAutoFit/>
          </a:bodyPr>
          <a:lstStyle/>
          <a:p>
            <a:r>
              <a:rPr lang="it-IT" sz="1050" b="1" dirty="0">
                <a:solidFill>
                  <a:srgbClr val="002060"/>
                </a:solidFill>
              </a:rPr>
              <a:t>CONTROLLLA TUTTE LE FUNZIONI DELL’ORGANISMO, </a:t>
            </a:r>
          </a:p>
          <a:p>
            <a:r>
              <a:rPr lang="it-IT" sz="1050" b="1" dirty="0">
                <a:solidFill>
                  <a:srgbClr val="002060"/>
                </a:solidFill>
              </a:rPr>
              <a:t>VOLONTARIE (Parola, Movimenti ecc) </a:t>
            </a:r>
            <a:endParaRPr lang="it-IT" sz="1400" b="1" dirty="0">
              <a:solidFill>
                <a:srgbClr val="002060"/>
              </a:solidFill>
            </a:endParaRPr>
          </a:p>
        </p:txBody>
      </p:sp>
      <p:sp>
        <p:nvSpPr>
          <p:cNvPr id="18" name="Rettangolo 17"/>
          <p:cNvSpPr/>
          <p:nvPr/>
        </p:nvSpPr>
        <p:spPr>
          <a:xfrm>
            <a:off x="6048950" y="2587208"/>
            <a:ext cx="2700300" cy="430887"/>
          </a:xfrm>
          <a:prstGeom prst="rect">
            <a:avLst/>
          </a:prstGeom>
        </p:spPr>
        <p:txBody>
          <a:bodyPr wrap="square">
            <a:spAutoFit/>
          </a:bodyPr>
          <a:lstStyle/>
          <a:p>
            <a:r>
              <a:rPr lang="it-IT" sz="1050" b="1" dirty="0">
                <a:solidFill>
                  <a:srgbClr val="002060"/>
                </a:solidFill>
              </a:rPr>
              <a:t>INVOLONTARIE (Respiro, Battito, Deglutizione)</a:t>
            </a:r>
          </a:p>
        </p:txBody>
      </p:sp>
      <p:sp>
        <p:nvSpPr>
          <p:cNvPr id="19" name="Rettangolo 18"/>
          <p:cNvSpPr/>
          <p:nvPr/>
        </p:nvSpPr>
        <p:spPr>
          <a:xfrm>
            <a:off x="6156900" y="3032894"/>
            <a:ext cx="2782142" cy="1061829"/>
          </a:xfrm>
          <a:prstGeom prst="rect">
            <a:avLst/>
          </a:prstGeom>
        </p:spPr>
        <p:txBody>
          <a:bodyPr wrap="square">
            <a:spAutoFit/>
          </a:bodyPr>
          <a:lstStyle/>
          <a:p>
            <a:r>
              <a:rPr lang="it-IT" sz="1050" b="1" dirty="0">
                <a:solidFill>
                  <a:srgbClr val="002060"/>
                </a:solidFill>
              </a:rPr>
              <a:t>E’ PARAGONABILE ALLA CENTRALE OPERATIVA </a:t>
            </a:r>
            <a:r>
              <a:rPr lang="it-IT" sz="1050" b="1" dirty="0" err="1">
                <a:solidFill>
                  <a:srgbClr val="002060"/>
                </a:solidFill>
              </a:rPr>
              <a:t>DI</a:t>
            </a:r>
            <a:r>
              <a:rPr lang="it-IT" sz="1050" b="1" dirty="0">
                <a:solidFill>
                  <a:srgbClr val="002060"/>
                </a:solidFill>
              </a:rPr>
              <a:t> UNA RETE ELETTRICA, RICEVE E TRASMETTE ORDINI CHE FANNO ARRIVARE ENERGIA AD UNA </a:t>
            </a:r>
          </a:p>
          <a:p>
            <a:r>
              <a:rPr lang="it-IT" sz="1050" b="1" dirty="0">
                <a:solidFill>
                  <a:srgbClr val="002060"/>
                </a:solidFill>
              </a:rPr>
              <a:t>INTERA CITTA’</a:t>
            </a:r>
            <a:endParaRPr lang="it-IT" sz="1050" dirty="0">
              <a:solidFill>
                <a:srgbClr val="002060"/>
              </a:solidFill>
            </a:endParaRPr>
          </a:p>
        </p:txBody>
      </p:sp>
      <p:pic>
        <p:nvPicPr>
          <p:cNvPr id="20" name="Picture 16" descr="immagine1_1"/>
          <p:cNvPicPr>
            <a:picLocks noChangeAspect="1" noChangeArrowheads="1"/>
          </p:cNvPicPr>
          <p:nvPr/>
        </p:nvPicPr>
        <p:blipFill>
          <a:blip r:embed="rId4" cstate="print"/>
          <a:srcRect/>
          <a:stretch>
            <a:fillRect/>
          </a:stretch>
        </p:blipFill>
        <p:spPr bwMode="auto">
          <a:xfrm>
            <a:off x="344769" y="4043465"/>
            <a:ext cx="1802142" cy="2152188"/>
          </a:xfrm>
          <a:prstGeom prst="rect">
            <a:avLst/>
          </a:prstGeom>
          <a:noFill/>
        </p:spPr>
      </p:pic>
      <p:sp>
        <p:nvSpPr>
          <p:cNvPr id="21" name="Text Box 17"/>
          <p:cNvSpPr txBox="1">
            <a:spLocks noChangeArrowheads="1"/>
          </p:cNvSpPr>
          <p:nvPr/>
        </p:nvSpPr>
        <p:spPr bwMode="auto">
          <a:xfrm>
            <a:off x="2956450" y="5023048"/>
            <a:ext cx="1685077" cy="276999"/>
          </a:xfrm>
          <a:prstGeom prst="rect">
            <a:avLst/>
          </a:prstGeom>
          <a:noFill/>
          <a:ln w="9525">
            <a:noFill/>
            <a:miter lim="800000"/>
            <a:headEnd/>
            <a:tailEnd/>
          </a:ln>
          <a:effectLst/>
        </p:spPr>
        <p:txBody>
          <a:bodyPr wrap="none">
            <a:spAutoFit/>
          </a:bodyPr>
          <a:lstStyle/>
          <a:p>
            <a:r>
              <a:rPr lang="it-IT" sz="1200" b="1" dirty="0">
                <a:solidFill>
                  <a:srgbClr val="002060"/>
                </a:solidFill>
              </a:rPr>
              <a:t>MIDOLLO SPINALE</a:t>
            </a:r>
          </a:p>
        </p:txBody>
      </p:sp>
      <p:sp>
        <p:nvSpPr>
          <p:cNvPr id="22" name="Line 8"/>
          <p:cNvSpPr>
            <a:spLocks noChangeShapeType="1"/>
          </p:cNvSpPr>
          <p:nvPr/>
        </p:nvSpPr>
        <p:spPr bwMode="auto">
          <a:xfrm flipH="1" flipV="1">
            <a:off x="971599" y="4548412"/>
            <a:ext cx="1984850" cy="583867"/>
          </a:xfrm>
          <a:prstGeom prst="line">
            <a:avLst/>
          </a:prstGeom>
          <a:noFill/>
          <a:ln w="9525">
            <a:solidFill>
              <a:schemeClr val="tx1"/>
            </a:solidFill>
            <a:round/>
            <a:headEnd/>
            <a:tailEnd type="triangle" w="med" len="med"/>
          </a:ln>
          <a:effectLst/>
        </p:spPr>
        <p:txBody>
          <a:bodyPr/>
          <a:lstStyle/>
          <a:p>
            <a:endParaRPr lang="it-IT"/>
          </a:p>
        </p:txBody>
      </p:sp>
      <p:sp>
        <p:nvSpPr>
          <p:cNvPr id="23" name="Line 8"/>
          <p:cNvSpPr>
            <a:spLocks noChangeShapeType="1"/>
          </p:cNvSpPr>
          <p:nvPr/>
        </p:nvSpPr>
        <p:spPr bwMode="auto">
          <a:xfrm flipH="1">
            <a:off x="971600" y="5176936"/>
            <a:ext cx="1944364" cy="844352"/>
          </a:xfrm>
          <a:prstGeom prst="line">
            <a:avLst/>
          </a:prstGeom>
          <a:noFill/>
          <a:ln w="9525">
            <a:solidFill>
              <a:schemeClr val="tx1"/>
            </a:solidFill>
            <a:round/>
            <a:headEnd/>
            <a:tailEnd type="triangle" w="med" len="med"/>
          </a:ln>
          <a:effectLst/>
        </p:spPr>
        <p:txBody>
          <a:bodyPr/>
          <a:lstStyle/>
          <a:p>
            <a:endParaRPr lang="it-IT"/>
          </a:p>
        </p:txBody>
      </p:sp>
      <p:sp>
        <p:nvSpPr>
          <p:cNvPr id="24" name="Rettangolo 23"/>
          <p:cNvSpPr/>
          <p:nvPr/>
        </p:nvSpPr>
        <p:spPr>
          <a:xfrm>
            <a:off x="4673876" y="4456019"/>
            <a:ext cx="4402323" cy="430887"/>
          </a:xfrm>
          <a:prstGeom prst="rect">
            <a:avLst/>
          </a:prstGeom>
        </p:spPr>
        <p:txBody>
          <a:bodyPr wrap="square">
            <a:spAutoFit/>
          </a:bodyPr>
          <a:lstStyle/>
          <a:p>
            <a:r>
              <a:rPr lang="it-IT" sz="1050" b="1" dirty="0">
                <a:solidFill>
                  <a:srgbClr val="002060"/>
                </a:solidFill>
              </a:rPr>
              <a:t>COLLEGA L’ENCEFALO AL RESTO DEL CORPO, E’ COME UN GROSSO   CAVO CON TANTE DIRAMAZIONI </a:t>
            </a:r>
          </a:p>
        </p:txBody>
      </p:sp>
      <p:sp>
        <p:nvSpPr>
          <p:cNvPr id="25" name="Rettangolo 24"/>
          <p:cNvSpPr/>
          <p:nvPr/>
        </p:nvSpPr>
        <p:spPr>
          <a:xfrm>
            <a:off x="4707922" y="4904116"/>
            <a:ext cx="4310136" cy="430887"/>
          </a:xfrm>
          <a:prstGeom prst="rect">
            <a:avLst/>
          </a:prstGeom>
        </p:spPr>
        <p:txBody>
          <a:bodyPr wrap="square">
            <a:spAutoFit/>
          </a:bodyPr>
          <a:lstStyle/>
          <a:p>
            <a:r>
              <a:rPr lang="it-IT" sz="1050" b="1" dirty="0">
                <a:solidFill>
                  <a:srgbClr val="002060"/>
                </a:solidFill>
              </a:rPr>
              <a:t>IL MIDOLLO RICEVE MESSAGGI DAL CERVELLO CHE TRASMETTE ALLA PERIFERIA</a:t>
            </a:r>
          </a:p>
        </p:txBody>
      </p:sp>
      <p:sp>
        <p:nvSpPr>
          <p:cNvPr id="26" name="Rettangolo 25"/>
          <p:cNvSpPr/>
          <p:nvPr/>
        </p:nvSpPr>
        <p:spPr>
          <a:xfrm>
            <a:off x="4735495" y="5383668"/>
            <a:ext cx="4320480" cy="430887"/>
          </a:xfrm>
          <a:prstGeom prst="rect">
            <a:avLst/>
          </a:prstGeom>
        </p:spPr>
        <p:txBody>
          <a:bodyPr wrap="square">
            <a:spAutoFit/>
          </a:bodyPr>
          <a:lstStyle/>
          <a:p>
            <a:r>
              <a:rPr lang="it-IT" sz="1050" b="1" dirty="0">
                <a:solidFill>
                  <a:srgbClr val="002060"/>
                </a:solidFill>
              </a:rPr>
              <a:t>RICEVE ANCHE MESSSAGGI DALLA PERIFERIA CHE INVIA AL CERVELLO</a:t>
            </a:r>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26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9803" y="425584"/>
            <a:ext cx="8189230" cy="523220"/>
          </a:xfrm>
          <a:prstGeom prst="rect">
            <a:avLst/>
          </a:prstGeom>
        </p:spPr>
        <p:txBody>
          <a:bodyPr wrap="none">
            <a:spAutoFit/>
          </a:bodyPr>
          <a:lstStyle/>
          <a:p>
            <a:pPr algn="ctr"/>
            <a:r>
              <a:rPr lang="it-IT" sz="2800" b="1" dirty="0">
                <a:solidFill>
                  <a:srgbClr val="FF0000"/>
                </a:solidFill>
              </a:rPr>
              <a:t>STRUTTURA SISTEMA NERVOSO: ACCENNI </a:t>
            </a:r>
            <a:endParaRPr lang="it-IT" sz="2800" dirty="0">
              <a:solidFill>
                <a:srgbClr val="FF0000"/>
              </a:solidFill>
            </a:endParaRPr>
          </a:p>
        </p:txBody>
      </p:sp>
      <p:sp>
        <p:nvSpPr>
          <p:cNvPr id="4" name="Rettangolo 3"/>
          <p:cNvSpPr/>
          <p:nvPr/>
        </p:nvSpPr>
        <p:spPr>
          <a:xfrm>
            <a:off x="251520" y="1538384"/>
            <a:ext cx="4392488" cy="341632"/>
          </a:xfrm>
          <a:prstGeom prst="rect">
            <a:avLst/>
          </a:prstGeom>
        </p:spPr>
        <p:txBody>
          <a:bodyPr wrap="square">
            <a:spAutoFit/>
          </a:bodyPr>
          <a:lstStyle/>
          <a:p>
            <a:pPr marL="609600" indent="-609600">
              <a:lnSpc>
                <a:spcPct val="90000"/>
              </a:lnSpc>
              <a:buFontTx/>
              <a:buNone/>
            </a:pPr>
            <a:r>
              <a:rPr lang="it-IT" b="1" dirty="0">
                <a:solidFill>
                  <a:srgbClr val="FF0000"/>
                </a:solidFill>
              </a:rPr>
              <a:t>SISTEMA NERVOSO PERIFERICO:                                                             </a:t>
            </a:r>
          </a:p>
        </p:txBody>
      </p:sp>
      <p:sp>
        <p:nvSpPr>
          <p:cNvPr id="5" name="Rettangolo 4"/>
          <p:cNvSpPr/>
          <p:nvPr/>
        </p:nvSpPr>
        <p:spPr>
          <a:xfrm>
            <a:off x="4427984" y="1499953"/>
            <a:ext cx="3908058" cy="369332"/>
          </a:xfrm>
          <a:prstGeom prst="rect">
            <a:avLst/>
          </a:prstGeom>
        </p:spPr>
        <p:txBody>
          <a:bodyPr wrap="none">
            <a:spAutoFit/>
          </a:bodyPr>
          <a:lstStyle/>
          <a:p>
            <a:r>
              <a:rPr lang="it-IT" b="1" dirty="0">
                <a:solidFill>
                  <a:srgbClr val="FF0000"/>
                </a:solidFill>
              </a:rPr>
              <a:t>al di fuori di cranio e canale vertebrale.</a:t>
            </a:r>
            <a:endParaRPr lang="it-IT" dirty="0"/>
          </a:p>
        </p:txBody>
      </p:sp>
      <p:pic>
        <p:nvPicPr>
          <p:cNvPr id="6" name="Picture 31" descr="sist_nerv_per"/>
          <p:cNvPicPr>
            <a:picLocks noChangeAspect="1" noChangeArrowheads="1"/>
          </p:cNvPicPr>
          <p:nvPr/>
        </p:nvPicPr>
        <p:blipFill>
          <a:blip r:embed="rId2" cstate="print"/>
          <a:srcRect/>
          <a:stretch>
            <a:fillRect/>
          </a:stretch>
        </p:blipFill>
        <p:spPr bwMode="auto">
          <a:xfrm>
            <a:off x="467544" y="2132856"/>
            <a:ext cx="2836862" cy="4187825"/>
          </a:xfrm>
          <a:prstGeom prst="rect">
            <a:avLst/>
          </a:prstGeom>
          <a:noFill/>
          <a:ln w="9525">
            <a:noFill/>
            <a:miter lim="800000"/>
            <a:headEnd/>
            <a:tailEnd/>
          </a:ln>
        </p:spPr>
      </p:pic>
      <p:sp>
        <p:nvSpPr>
          <p:cNvPr id="7" name="Rettangolo 6"/>
          <p:cNvSpPr/>
          <p:nvPr/>
        </p:nvSpPr>
        <p:spPr>
          <a:xfrm>
            <a:off x="3360914" y="2907565"/>
            <a:ext cx="4572000" cy="553998"/>
          </a:xfrm>
          <a:prstGeom prst="rect">
            <a:avLst/>
          </a:prstGeom>
        </p:spPr>
        <p:txBody>
          <a:bodyPr>
            <a:spAutoFit/>
          </a:bodyPr>
          <a:lstStyle/>
          <a:p>
            <a:r>
              <a:rPr lang="it-IT" sz="1200" b="1" dirty="0">
                <a:solidFill>
                  <a:srgbClr val="002060"/>
                </a:solidFill>
              </a:rPr>
              <a:t>COMPOSTO </a:t>
            </a:r>
            <a:r>
              <a:rPr lang="it-IT" sz="1200" b="1" dirty="0" err="1">
                <a:solidFill>
                  <a:srgbClr val="002060"/>
                </a:solidFill>
              </a:rPr>
              <a:t>DI</a:t>
            </a:r>
            <a:r>
              <a:rPr lang="it-IT" sz="1200" b="1" dirty="0">
                <a:solidFill>
                  <a:srgbClr val="002060"/>
                </a:solidFill>
              </a:rPr>
              <a:t> NERVI CRANICI E  </a:t>
            </a:r>
            <a:r>
              <a:rPr lang="it-IT" sz="1200" b="1" dirty="0" err="1">
                <a:solidFill>
                  <a:srgbClr val="002060"/>
                </a:solidFill>
              </a:rPr>
              <a:t>DI</a:t>
            </a:r>
            <a:r>
              <a:rPr lang="it-IT" sz="1200" b="1" dirty="0">
                <a:solidFill>
                  <a:srgbClr val="002060"/>
                </a:solidFill>
              </a:rPr>
              <a:t> NERVI SPINALI  CHE   RAGGIUNGONO OGNI PICCOLA PARTE DEL NOSTRO CORPO</a:t>
            </a:r>
            <a:r>
              <a:rPr lang="it-IT" b="1" dirty="0">
                <a:solidFill>
                  <a:srgbClr val="002060"/>
                </a:solidFill>
              </a:rPr>
              <a:t>.</a:t>
            </a:r>
          </a:p>
        </p:txBody>
      </p:sp>
      <p:sp>
        <p:nvSpPr>
          <p:cNvPr id="8" name="Rettangolo 7"/>
          <p:cNvSpPr/>
          <p:nvPr/>
        </p:nvSpPr>
        <p:spPr>
          <a:xfrm>
            <a:off x="3335316" y="3461563"/>
            <a:ext cx="744114" cy="307777"/>
          </a:xfrm>
          <a:prstGeom prst="rect">
            <a:avLst/>
          </a:prstGeom>
        </p:spPr>
        <p:txBody>
          <a:bodyPr wrap="none">
            <a:spAutoFit/>
          </a:bodyPr>
          <a:lstStyle/>
          <a:p>
            <a:r>
              <a:rPr lang="it-IT" sz="1400" b="1" dirty="0">
                <a:solidFill>
                  <a:srgbClr val="FF0000"/>
                </a:solidFill>
              </a:rPr>
              <a:t>IL </a:t>
            </a:r>
            <a:r>
              <a:rPr lang="it-IT" sz="1400" b="1" dirty="0" err="1">
                <a:solidFill>
                  <a:srgbClr val="FF0000"/>
                </a:solidFill>
              </a:rPr>
              <a:t>S.N.P</a:t>
            </a:r>
            <a:endParaRPr lang="it-IT" sz="1400" b="1" dirty="0">
              <a:solidFill>
                <a:srgbClr val="FF0000"/>
              </a:solidFill>
            </a:endParaRPr>
          </a:p>
        </p:txBody>
      </p:sp>
      <p:sp>
        <p:nvSpPr>
          <p:cNvPr id="9" name="Rettangolo 8"/>
          <p:cNvSpPr/>
          <p:nvPr/>
        </p:nvSpPr>
        <p:spPr>
          <a:xfrm>
            <a:off x="3284725" y="3995935"/>
            <a:ext cx="4572000" cy="461665"/>
          </a:xfrm>
          <a:prstGeom prst="rect">
            <a:avLst/>
          </a:prstGeom>
        </p:spPr>
        <p:txBody>
          <a:bodyPr>
            <a:spAutoFit/>
          </a:bodyPr>
          <a:lstStyle/>
          <a:p>
            <a:r>
              <a:rPr lang="it-IT" sz="1200" b="1" dirty="0">
                <a:solidFill>
                  <a:srgbClr val="002060"/>
                </a:solidFill>
              </a:rPr>
              <a:t>TRASMETTE IMPULSI DAGLI ORGANI </a:t>
            </a:r>
            <a:r>
              <a:rPr lang="it-IT" sz="1200" b="1" dirty="0" err="1">
                <a:solidFill>
                  <a:srgbClr val="002060"/>
                </a:solidFill>
              </a:rPr>
              <a:t>DI</a:t>
            </a:r>
            <a:r>
              <a:rPr lang="it-IT" sz="1200" b="1" dirty="0">
                <a:solidFill>
                  <a:srgbClr val="002060"/>
                </a:solidFill>
              </a:rPr>
              <a:t> SENSO AL SISTEMA NERVOSO CENTRALE (caldo, freddo ecc)</a:t>
            </a:r>
          </a:p>
        </p:txBody>
      </p:sp>
      <p:sp>
        <p:nvSpPr>
          <p:cNvPr id="10" name="Rettangolo 9"/>
          <p:cNvSpPr/>
          <p:nvPr/>
        </p:nvSpPr>
        <p:spPr>
          <a:xfrm>
            <a:off x="3315704" y="4523927"/>
            <a:ext cx="4572000" cy="461665"/>
          </a:xfrm>
          <a:prstGeom prst="rect">
            <a:avLst/>
          </a:prstGeom>
        </p:spPr>
        <p:txBody>
          <a:bodyPr>
            <a:spAutoFit/>
          </a:bodyPr>
          <a:lstStyle/>
          <a:p>
            <a:r>
              <a:rPr lang="it-IT" sz="1200" b="1" dirty="0">
                <a:solidFill>
                  <a:srgbClr val="002060"/>
                </a:solidFill>
              </a:rPr>
              <a:t>TRASMETTE ORDINI </a:t>
            </a:r>
            <a:r>
              <a:rPr lang="it-IT" sz="1200" b="1" dirty="0" err="1">
                <a:solidFill>
                  <a:srgbClr val="002060"/>
                </a:solidFill>
              </a:rPr>
              <a:t>DI</a:t>
            </a:r>
            <a:r>
              <a:rPr lang="it-IT" sz="1200" b="1" dirty="0">
                <a:solidFill>
                  <a:srgbClr val="002060"/>
                </a:solidFill>
              </a:rPr>
              <a:t> MOVIMENTO DAL SISTEMA  NERVOSO CENTRALE AI MUSCOLI VOLONTARI</a:t>
            </a:r>
          </a:p>
        </p:txBody>
      </p:sp>
      <p:sp>
        <p:nvSpPr>
          <p:cNvPr id="11" name="Line 32"/>
          <p:cNvSpPr>
            <a:spLocks noChangeShapeType="1"/>
          </p:cNvSpPr>
          <p:nvPr/>
        </p:nvSpPr>
        <p:spPr bwMode="auto">
          <a:xfrm>
            <a:off x="1885974" y="2865776"/>
            <a:ext cx="1418431" cy="144016"/>
          </a:xfrm>
          <a:prstGeom prst="line">
            <a:avLst/>
          </a:prstGeom>
          <a:noFill/>
          <a:ln w="9525">
            <a:solidFill>
              <a:schemeClr val="tx1"/>
            </a:solidFill>
            <a:round/>
            <a:headEnd/>
            <a:tailEnd type="triangle" w="med" len="med"/>
          </a:ln>
          <a:effectLst/>
        </p:spPr>
        <p:txBody>
          <a:bodyPr/>
          <a:lstStyle/>
          <a:p>
            <a:endParaRPr lang="it-IT"/>
          </a:p>
        </p:txBody>
      </p:sp>
      <p:sp>
        <p:nvSpPr>
          <p:cNvPr id="12" name="Line 32"/>
          <p:cNvSpPr>
            <a:spLocks noChangeShapeType="1"/>
          </p:cNvSpPr>
          <p:nvPr/>
        </p:nvSpPr>
        <p:spPr bwMode="auto">
          <a:xfrm flipV="1">
            <a:off x="1885975" y="3284984"/>
            <a:ext cx="1449340" cy="0"/>
          </a:xfrm>
          <a:prstGeom prst="line">
            <a:avLst/>
          </a:prstGeom>
          <a:noFill/>
          <a:ln w="9525">
            <a:solidFill>
              <a:schemeClr val="tx1"/>
            </a:solidFill>
            <a:round/>
            <a:headEnd/>
            <a:tailEnd type="triangle" w="med" len="med"/>
          </a:ln>
          <a:effectLst/>
        </p:spPr>
        <p:txBody>
          <a:bodyPr/>
          <a:lstStyle/>
          <a:p>
            <a:endParaRPr lang="it-IT"/>
          </a:p>
        </p:txBody>
      </p:sp>
      <p:sp>
        <p:nvSpPr>
          <p:cNvPr id="13" name="Line 32"/>
          <p:cNvSpPr>
            <a:spLocks noChangeShapeType="1"/>
          </p:cNvSpPr>
          <p:nvPr/>
        </p:nvSpPr>
        <p:spPr bwMode="auto">
          <a:xfrm flipV="1">
            <a:off x="1854561" y="3359350"/>
            <a:ext cx="1512168" cy="936104"/>
          </a:xfrm>
          <a:prstGeom prst="line">
            <a:avLst/>
          </a:prstGeom>
          <a:noFill/>
          <a:ln w="9525">
            <a:solidFill>
              <a:schemeClr val="tx1"/>
            </a:solidFill>
            <a:round/>
            <a:headEnd/>
            <a:tailEnd type="triangle" w="med" len="med"/>
          </a:ln>
          <a:effectLst/>
        </p:spPr>
        <p:txBody>
          <a:bodyPr/>
          <a:lstStyle/>
          <a:p>
            <a:endParaRPr lang="it-IT"/>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53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ATTENZIONE!!!</a:t>
            </a:r>
          </a:p>
        </p:txBody>
      </p:sp>
      <p:pic>
        <p:nvPicPr>
          <p:cNvPr id="3" name="Picture 5" descr="y1pmZOFQXgK_0pQi2n_1cER59owaKzILY31O510N6hDklgokwWHKIF-cbnGtXI9kN-3GqiMGxNdxB4"/>
          <p:cNvPicPr>
            <a:picLocks noChangeAspect="1" noChangeArrowheads="1"/>
          </p:cNvPicPr>
          <p:nvPr/>
        </p:nvPicPr>
        <p:blipFill>
          <a:blip r:embed="rId2" cstate="print"/>
          <a:srcRect/>
          <a:stretch>
            <a:fillRect/>
          </a:stretch>
        </p:blipFill>
        <p:spPr bwMode="auto">
          <a:xfrm>
            <a:off x="2297407" y="1340768"/>
            <a:ext cx="4405170" cy="3305944"/>
          </a:xfrm>
          <a:prstGeom prst="rect">
            <a:avLst/>
          </a:prstGeom>
          <a:noFill/>
        </p:spPr>
      </p:pic>
      <p:sp>
        <p:nvSpPr>
          <p:cNvPr id="4" name="Rettangolo 3"/>
          <p:cNvSpPr/>
          <p:nvPr/>
        </p:nvSpPr>
        <p:spPr>
          <a:xfrm>
            <a:off x="251519" y="4941168"/>
            <a:ext cx="8496944" cy="1015663"/>
          </a:xfrm>
          <a:prstGeom prst="rect">
            <a:avLst/>
          </a:prstGeom>
        </p:spPr>
        <p:txBody>
          <a:bodyPr wrap="square">
            <a:spAutoFit/>
          </a:bodyPr>
          <a:lstStyle/>
          <a:p>
            <a:pPr>
              <a:buFontTx/>
              <a:buNone/>
            </a:pPr>
            <a:r>
              <a:rPr lang="it-IT" b="1" dirty="0">
                <a:solidFill>
                  <a:srgbClr val="FF0000"/>
                </a:solidFill>
              </a:rPr>
              <a:t>IL SISTEMA NERVOSO E’ ESTREMAMENTE DELICATO</a:t>
            </a:r>
          </a:p>
          <a:p>
            <a:pPr>
              <a:buFontTx/>
              <a:buNone/>
            </a:pPr>
            <a:r>
              <a:rPr lang="it-IT" sz="1400" b="1" dirty="0">
                <a:solidFill>
                  <a:srgbClr val="002060"/>
                </a:solidFill>
              </a:rPr>
              <a:t>LE SUE CELLULE, CHIAMATE </a:t>
            </a:r>
            <a:r>
              <a:rPr lang="it-IT" sz="1400" b="1" dirty="0">
                <a:solidFill>
                  <a:srgbClr val="FF0000"/>
                </a:solidFill>
              </a:rPr>
              <a:t>NEURONI</a:t>
            </a:r>
            <a:r>
              <a:rPr lang="it-IT" sz="1400" b="1" dirty="0">
                <a:solidFill>
                  <a:srgbClr val="002060"/>
                </a:solidFill>
              </a:rPr>
              <a:t>, SE DANNEGGIATE, NON SI RIGENERANO</a:t>
            </a:r>
          </a:p>
          <a:p>
            <a:pPr>
              <a:buFontTx/>
              <a:buNone/>
            </a:pPr>
            <a:r>
              <a:rPr lang="it-IT" sz="1400" b="1" dirty="0">
                <a:solidFill>
                  <a:srgbClr val="002060"/>
                </a:solidFill>
              </a:rPr>
              <a:t>LESIONI ALL’ENCEFALO E/O AL MIDOLLO SPINALE POSSONO CREARE</a:t>
            </a:r>
          </a:p>
          <a:p>
            <a:pPr>
              <a:buFontTx/>
              <a:buNone/>
            </a:pPr>
            <a:r>
              <a:rPr lang="it-IT" sz="1400" b="1" dirty="0">
                <a:solidFill>
                  <a:srgbClr val="002060"/>
                </a:solidFill>
              </a:rPr>
              <a:t>GRAVI DANNI ALL’ORGANISMO (Es. perdita delle funzioni motorie dell’</a:t>
            </a:r>
            <a:r>
              <a:rPr lang="it-IT" sz="1400" b="1" dirty="0" err="1">
                <a:solidFill>
                  <a:srgbClr val="002060"/>
                </a:solidFill>
              </a:rPr>
              <a:t>equilibrio…morte</a:t>
            </a:r>
            <a:r>
              <a:rPr lang="it-IT" sz="1400" b="1" dirty="0">
                <a:solidFill>
                  <a:srgbClr val="002060"/>
                </a:solidFill>
              </a:rPr>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21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69085" y="1772816"/>
            <a:ext cx="8424936" cy="3450696"/>
          </a:xfrm>
        </p:spPr>
        <p:txBody>
          <a:bodyPr>
            <a:normAutofit/>
          </a:bodyPr>
          <a:lstStyle/>
          <a:p>
            <a:r>
              <a:rPr lang="it-IT" sz="1800" b="1" dirty="0">
                <a:solidFill>
                  <a:srgbClr val="FF0000"/>
                </a:solidFill>
                <a:latin typeface="Arial" panose="020B0604020202020204" pitchFamily="34" charset="0"/>
                <a:cs typeface="Arial" panose="020B0604020202020204" pitchFamily="34" charset="0"/>
              </a:rPr>
              <a:t>SIGNIFICATO</a:t>
            </a:r>
            <a:r>
              <a:rPr lang="it-IT" sz="1600" b="1" dirty="0">
                <a:solidFill>
                  <a:srgbClr val="FF0000"/>
                </a:solidFill>
                <a:latin typeface="Arial" panose="020B0604020202020204" pitchFamily="34" charset="0"/>
                <a:cs typeface="Arial" panose="020B0604020202020204" pitchFamily="34" charset="0"/>
              </a:rPr>
              <a:t>:</a:t>
            </a:r>
          </a:p>
          <a:p>
            <a:pPr marL="0" indent="0">
              <a:buNone/>
            </a:pPr>
            <a:r>
              <a:rPr lang="it-IT" sz="1600" b="1" dirty="0">
                <a:solidFill>
                  <a:srgbClr val="002060"/>
                </a:solidFill>
                <a:latin typeface="Arial" panose="020B0604020202020204" pitchFamily="34" charset="0"/>
                <a:cs typeface="Arial" panose="020B0604020202020204" pitchFamily="34" charset="0"/>
              </a:rPr>
              <a:t>AIUTO CHE PUO’ ESSERE DATO, DA PERSONALE LAICO, AD UNA PERSONA CHE SI TROVA IN DIFFICOLTA’ A CAUSA DI UN MALORE O DI UN INFORTUNIO PER EVITARE CHE LE SUE CONDIZIONI PEGGIORINO IN ATTESA DEI SOCCORSI QUALIFICATI </a:t>
            </a:r>
          </a:p>
          <a:p>
            <a:pPr marL="0" indent="0">
              <a:buNone/>
            </a:pPr>
            <a:endParaRPr lang="it-IT" sz="1600" b="1" dirty="0">
              <a:solidFill>
                <a:srgbClr val="002060"/>
              </a:solidFill>
              <a:latin typeface="Arial" panose="020B0604020202020204" pitchFamily="34" charset="0"/>
              <a:cs typeface="Arial" panose="020B0604020202020204" pitchFamily="34" charset="0"/>
            </a:endParaRPr>
          </a:p>
          <a:p>
            <a:pPr marL="0" indent="0">
              <a:buNone/>
            </a:pPr>
            <a:r>
              <a:rPr lang="it-IT" sz="1800" b="1" dirty="0">
                <a:solidFill>
                  <a:srgbClr val="FF0000"/>
                </a:solidFill>
                <a:latin typeface="Arial" panose="020B0604020202020204" pitchFamily="34" charset="0"/>
                <a:cs typeface="Arial" panose="020B0604020202020204" pitchFamily="34" charset="0"/>
              </a:rPr>
              <a:t>ASPETTI LEGALI:</a:t>
            </a:r>
          </a:p>
          <a:p>
            <a:pPr marL="0" indent="0">
              <a:buNone/>
            </a:pPr>
            <a:r>
              <a:rPr lang="it-IT" sz="1600" b="1" dirty="0">
                <a:solidFill>
                  <a:srgbClr val="002060"/>
                </a:solidFill>
                <a:latin typeface="Arial" panose="020B0604020202020204" pitchFamily="34" charset="0"/>
                <a:cs typeface="Arial" panose="020B0604020202020204" pitchFamily="34" charset="0"/>
              </a:rPr>
              <a:t>ART 593 CP: OMISSIONE DI SOCCORSO</a:t>
            </a:r>
          </a:p>
          <a:p>
            <a:pPr marL="0" indent="0">
              <a:buNone/>
            </a:pPr>
            <a:r>
              <a:rPr lang="it-IT" sz="1600" b="1" dirty="0">
                <a:solidFill>
                  <a:srgbClr val="002060"/>
                </a:solidFill>
                <a:latin typeface="Arial" panose="020B0604020202020204" pitchFamily="34" charset="0"/>
                <a:cs typeface="Arial" panose="020B0604020202020204" pitchFamily="34" charset="0"/>
              </a:rPr>
              <a:t>ART 590 CP: LESIONI/OMICIDIO COLPOSO</a:t>
            </a:r>
          </a:p>
          <a:p>
            <a:pPr marL="0" indent="0">
              <a:buNone/>
            </a:pPr>
            <a:r>
              <a:rPr lang="it-IT" sz="1600" b="1" dirty="0">
                <a:solidFill>
                  <a:srgbClr val="002060"/>
                </a:solidFill>
                <a:latin typeface="Arial" panose="020B0604020202020204" pitchFamily="34" charset="0"/>
                <a:cs typeface="Arial" panose="020B0604020202020204" pitchFamily="34" charset="0"/>
              </a:rPr>
              <a:t>ART 54   CP: STATO DI NECESSITA’</a:t>
            </a:r>
          </a:p>
        </p:txBody>
      </p:sp>
      <p:sp>
        <p:nvSpPr>
          <p:cNvPr id="3" name="Titolo 2"/>
          <p:cNvSpPr>
            <a:spLocks noGrp="1"/>
          </p:cNvSpPr>
          <p:nvPr>
            <p:ph type="title"/>
          </p:nvPr>
        </p:nvSpPr>
        <p:spPr/>
        <p:txBody>
          <a:bodyPr/>
          <a:lstStyle/>
          <a:p>
            <a:pPr algn="ctr"/>
            <a:r>
              <a:rPr lang="it-IT" b="1" dirty="0">
                <a:solidFill>
                  <a:srgbClr val="FF0000"/>
                </a:solidFill>
              </a:rPr>
              <a:t>PRIMO SOCCORSO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79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33663"/>
            <a:ext cx="7886700" cy="1325563"/>
          </a:xfrm>
        </p:spPr>
        <p:txBody>
          <a:bodyPr/>
          <a:lstStyle/>
          <a:p>
            <a:pPr algn="ctr"/>
            <a:r>
              <a:rPr lang="it-IT" b="1" dirty="0">
                <a:solidFill>
                  <a:srgbClr val="FF0000"/>
                </a:solidFill>
              </a:rPr>
              <a:t>ATTENZIONE!!!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s://tse4.mm.bing.net/th?id=OIP.A66YUqyBDUfdOZQPMDp_5QHaEs&amp;pid=Api&amp;P=0&amp;w=317&amp;h=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716631"/>
            <a:ext cx="301942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iagramma che mostra i tipi di cellule muscolari Vettore Prem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484784"/>
            <a:ext cx="1800200" cy="237822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Neuroni — Foto 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8302" y="4088094"/>
            <a:ext cx="2588769" cy="201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951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2983" y="384021"/>
            <a:ext cx="8189230" cy="523220"/>
          </a:xfrm>
          <a:prstGeom prst="rect">
            <a:avLst/>
          </a:prstGeom>
        </p:spPr>
        <p:txBody>
          <a:bodyPr wrap="none">
            <a:spAutoFit/>
          </a:bodyPr>
          <a:lstStyle/>
          <a:p>
            <a:pPr algn="ctr"/>
            <a:r>
              <a:rPr lang="it-IT" sz="2800" b="1" dirty="0">
                <a:solidFill>
                  <a:srgbClr val="FF0000"/>
                </a:solidFill>
              </a:rPr>
              <a:t>STRUTTURA SISTEMA NERVOSO: ACCENNI </a:t>
            </a:r>
            <a:endParaRPr lang="it-IT" sz="2800" dirty="0">
              <a:solidFill>
                <a:srgbClr val="FF0000"/>
              </a:solidFill>
            </a:endParaRPr>
          </a:p>
        </p:txBody>
      </p:sp>
      <p:sp>
        <p:nvSpPr>
          <p:cNvPr id="4" name="CasellaDiTesto 3"/>
          <p:cNvSpPr txBox="1"/>
          <p:nvPr/>
        </p:nvSpPr>
        <p:spPr>
          <a:xfrm>
            <a:off x="3722903" y="1133355"/>
            <a:ext cx="1749390" cy="461665"/>
          </a:xfrm>
          <a:prstGeom prst="rect">
            <a:avLst/>
          </a:prstGeom>
          <a:noFill/>
        </p:spPr>
        <p:txBody>
          <a:bodyPr wrap="none" rtlCol="0">
            <a:spAutoFit/>
          </a:bodyPr>
          <a:lstStyle/>
          <a:p>
            <a:r>
              <a:rPr lang="it-IT" sz="2400" b="1" dirty="0">
                <a:solidFill>
                  <a:srgbClr val="FF0000"/>
                </a:solidFill>
              </a:rPr>
              <a:t>IL NEURONE</a:t>
            </a:r>
          </a:p>
        </p:txBody>
      </p:sp>
      <p:pic>
        <p:nvPicPr>
          <p:cNvPr id="5" name="Picture 2" descr="F:\neurone.jpg"/>
          <p:cNvPicPr>
            <a:picLocks noChangeAspect="1" noChangeArrowheads="1"/>
          </p:cNvPicPr>
          <p:nvPr/>
        </p:nvPicPr>
        <p:blipFill>
          <a:blip r:embed="rId2" cstate="print"/>
          <a:srcRect/>
          <a:stretch>
            <a:fillRect/>
          </a:stretch>
        </p:blipFill>
        <p:spPr bwMode="auto">
          <a:xfrm>
            <a:off x="539552" y="2492896"/>
            <a:ext cx="2643206" cy="3653608"/>
          </a:xfrm>
          <a:prstGeom prst="rect">
            <a:avLst/>
          </a:prstGeom>
          <a:noFill/>
        </p:spPr>
      </p:pic>
      <p:sp>
        <p:nvSpPr>
          <p:cNvPr id="6" name="CasellaDiTesto 5"/>
          <p:cNvSpPr txBox="1"/>
          <p:nvPr/>
        </p:nvSpPr>
        <p:spPr>
          <a:xfrm>
            <a:off x="179512" y="1844824"/>
            <a:ext cx="1383584" cy="276999"/>
          </a:xfrm>
          <a:prstGeom prst="rect">
            <a:avLst/>
          </a:prstGeom>
          <a:noFill/>
        </p:spPr>
        <p:txBody>
          <a:bodyPr wrap="none" rtlCol="0">
            <a:spAutoFit/>
          </a:bodyPr>
          <a:lstStyle/>
          <a:p>
            <a:r>
              <a:rPr lang="it-IT" sz="1200" b="1" dirty="0">
                <a:solidFill>
                  <a:srgbClr val="FF0000"/>
                </a:solidFill>
              </a:rPr>
              <a:t>CORPO CELLULARE</a:t>
            </a:r>
          </a:p>
        </p:txBody>
      </p:sp>
      <p:sp>
        <p:nvSpPr>
          <p:cNvPr id="7" name="CasellaDiTesto 6"/>
          <p:cNvSpPr txBox="1"/>
          <p:nvPr/>
        </p:nvSpPr>
        <p:spPr>
          <a:xfrm>
            <a:off x="1475656" y="2132856"/>
            <a:ext cx="824265" cy="276999"/>
          </a:xfrm>
          <a:prstGeom prst="rect">
            <a:avLst/>
          </a:prstGeom>
          <a:noFill/>
        </p:spPr>
        <p:txBody>
          <a:bodyPr wrap="none" rtlCol="0">
            <a:spAutoFit/>
          </a:bodyPr>
          <a:lstStyle/>
          <a:p>
            <a:r>
              <a:rPr lang="it-IT" sz="1200" b="1" dirty="0">
                <a:solidFill>
                  <a:srgbClr val="C00000"/>
                </a:solidFill>
              </a:rPr>
              <a:t>DENDRIDI</a:t>
            </a:r>
          </a:p>
        </p:txBody>
      </p:sp>
      <p:sp>
        <p:nvSpPr>
          <p:cNvPr id="8" name="CasellaDiTesto 7"/>
          <p:cNvSpPr txBox="1"/>
          <p:nvPr/>
        </p:nvSpPr>
        <p:spPr>
          <a:xfrm>
            <a:off x="2483768" y="3717032"/>
            <a:ext cx="702436" cy="276999"/>
          </a:xfrm>
          <a:prstGeom prst="rect">
            <a:avLst/>
          </a:prstGeom>
          <a:noFill/>
        </p:spPr>
        <p:txBody>
          <a:bodyPr wrap="none" rtlCol="0">
            <a:spAutoFit/>
          </a:bodyPr>
          <a:lstStyle/>
          <a:p>
            <a:r>
              <a:rPr lang="it-IT" sz="1200" b="1" dirty="0">
                <a:solidFill>
                  <a:srgbClr val="C00000"/>
                </a:solidFill>
              </a:rPr>
              <a:t>ASSONE</a:t>
            </a:r>
          </a:p>
        </p:txBody>
      </p:sp>
      <p:sp>
        <p:nvSpPr>
          <p:cNvPr id="10" name="CasellaDiTesto 9"/>
          <p:cNvSpPr txBox="1"/>
          <p:nvPr/>
        </p:nvSpPr>
        <p:spPr>
          <a:xfrm>
            <a:off x="1619672" y="4005064"/>
            <a:ext cx="688009" cy="276999"/>
          </a:xfrm>
          <a:prstGeom prst="rect">
            <a:avLst/>
          </a:prstGeom>
          <a:noFill/>
        </p:spPr>
        <p:txBody>
          <a:bodyPr wrap="none" rtlCol="0">
            <a:spAutoFit/>
          </a:bodyPr>
          <a:lstStyle/>
          <a:p>
            <a:r>
              <a:rPr lang="it-IT" sz="1200" b="1" dirty="0">
                <a:solidFill>
                  <a:srgbClr val="C00000"/>
                </a:solidFill>
              </a:rPr>
              <a:t>SINAPSI</a:t>
            </a:r>
          </a:p>
        </p:txBody>
      </p:sp>
      <p:cxnSp>
        <p:nvCxnSpPr>
          <p:cNvPr id="11" name="Connettore 2 10"/>
          <p:cNvCxnSpPr/>
          <p:nvPr/>
        </p:nvCxnSpPr>
        <p:spPr>
          <a:xfrm>
            <a:off x="611560" y="2132856"/>
            <a:ext cx="720080" cy="1152128"/>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763688" y="2348880"/>
            <a:ext cx="216024" cy="432048"/>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1547664" y="3861048"/>
            <a:ext cx="936104" cy="0"/>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2267744" y="4221088"/>
            <a:ext cx="144016" cy="432048"/>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3491880" y="2492896"/>
            <a:ext cx="4572000" cy="923330"/>
          </a:xfrm>
          <a:prstGeom prst="rect">
            <a:avLst/>
          </a:prstGeom>
        </p:spPr>
        <p:txBody>
          <a:bodyPr>
            <a:spAutoFit/>
          </a:bodyPr>
          <a:lstStyle/>
          <a:p>
            <a:pPr>
              <a:buNone/>
            </a:pPr>
            <a:r>
              <a:rPr lang="it-IT" b="1" dirty="0">
                <a:solidFill>
                  <a:srgbClr val="FF0000"/>
                </a:solidFill>
              </a:rPr>
              <a:t>TIPOLOGIA:</a:t>
            </a:r>
          </a:p>
          <a:p>
            <a:pPr>
              <a:buFont typeface="Wingdings" pitchFamily="2" charset="2"/>
              <a:buChar char="v"/>
            </a:pPr>
            <a:r>
              <a:rPr lang="it-IT" b="1" dirty="0">
                <a:solidFill>
                  <a:srgbClr val="C00000"/>
                </a:solidFill>
              </a:rPr>
              <a:t>NEURONI </a:t>
            </a:r>
            <a:r>
              <a:rPr lang="it-IT" b="1" dirty="0" err="1">
                <a:solidFill>
                  <a:srgbClr val="C00000"/>
                </a:solidFill>
              </a:rPr>
              <a:t>DI</a:t>
            </a:r>
            <a:r>
              <a:rPr lang="it-IT" b="1" dirty="0">
                <a:solidFill>
                  <a:srgbClr val="C00000"/>
                </a:solidFill>
              </a:rPr>
              <a:t> SENSO</a:t>
            </a:r>
          </a:p>
          <a:p>
            <a:pPr>
              <a:buFont typeface="Wingdings" pitchFamily="2" charset="2"/>
              <a:buChar char="v"/>
            </a:pPr>
            <a:r>
              <a:rPr lang="it-IT" b="1" dirty="0">
                <a:solidFill>
                  <a:srgbClr val="C00000"/>
                </a:solidFill>
              </a:rPr>
              <a:t>NEURONI </a:t>
            </a:r>
            <a:r>
              <a:rPr lang="it-IT" b="1" dirty="0" err="1">
                <a:solidFill>
                  <a:srgbClr val="C00000"/>
                </a:solidFill>
              </a:rPr>
              <a:t>DI</a:t>
            </a:r>
            <a:r>
              <a:rPr lang="it-IT" b="1" dirty="0">
                <a:solidFill>
                  <a:srgbClr val="C00000"/>
                </a:solidFill>
              </a:rPr>
              <a:t> MOTO</a:t>
            </a:r>
          </a:p>
        </p:txBody>
      </p:sp>
      <p:sp>
        <p:nvSpPr>
          <p:cNvPr id="16" name="Rettangolo 15"/>
          <p:cNvSpPr/>
          <p:nvPr/>
        </p:nvSpPr>
        <p:spPr>
          <a:xfrm>
            <a:off x="3635896" y="3861048"/>
            <a:ext cx="4572000" cy="923330"/>
          </a:xfrm>
          <a:prstGeom prst="rect">
            <a:avLst/>
          </a:prstGeom>
        </p:spPr>
        <p:txBody>
          <a:bodyPr>
            <a:spAutoFit/>
          </a:bodyPr>
          <a:lstStyle/>
          <a:p>
            <a:pPr>
              <a:buNone/>
            </a:pPr>
            <a:r>
              <a:rPr lang="it-IT" b="1" dirty="0">
                <a:solidFill>
                  <a:srgbClr val="FF0000"/>
                </a:solidFill>
              </a:rPr>
              <a:t>CARATTERISTICHE:</a:t>
            </a:r>
          </a:p>
          <a:p>
            <a:r>
              <a:rPr lang="it-IT" b="1" dirty="0">
                <a:solidFill>
                  <a:srgbClr val="C00000"/>
                </a:solidFill>
              </a:rPr>
              <a:t>ECCITABILITA’</a:t>
            </a:r>
          </a:p>
          <a:p>
            <a:r>
              <a:rPr lang="it-IT" b="1" dirty="0">
                <a:solidFill>
                  <a:srgbClr val="C00000"/>
                </a:solidFill>
              </a:rPr>
              <a:t>CONDUTTIVITA’</a:t>
            </a: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ttps://weekly.biotechprimer.com/wp-content/uploads/2017/11/Neuron-Communication-300x1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54554" y="2600865"/>
            <a:ext cx="3810230" cy="214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Bottom)">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slide(fromBottom)">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91680" y="548680"/>
            <a:ext cx="5970160" cy="523220"/>
          </a:xfrm>
          <a:prstGeom prst="rect">
            <a:avLst/>
          </a:prstGeom>
          <a:noFill/>
        </p:spPr>
        <p:txBody>
          <a:bodyPr wrap="none" rtlCol="0">
            <a:spAutoFit/>
          </a:bodyPr>
          <a:lstStyle/>
          <a:p>
            <a:r>
              <a:rPr lang="it-IT" sz="2800" b="1" dirty="0">
                <a:solidFill>
                  <a:srgbClr val="FF0000"/>
                </a:solidFill>
              </a:rPr>
              <a:t>APPARATO MUSCOLO-SCHELETRICO</a:t>
            </a:r>
          </a:p>
        </p:txBody>
      </p:sp>
      <p:sp>
        <p:nvSpPr>
          <p:cNvPr id="5" name="Text Box 6"/>
          <p:cNvSpPr txBox="1">
            <a:spLocks noChangeArrowheads="1"/>
          </p:cNvSpPr>
          <p:nvPr/>
        </p:nvSpPr>
        <p:spPr bwMode="auto">
          <a:xfrm>
            <a:off x="251520" y="1628800"/>
            <a:ext cx="5544616" cy="2246769"/>
          </a:xfrm>
          <a:prstGeom prst="rect">
            <a:avLst/>
          </a:prstGeom>
          <a:noFill/>
          <a:ln w="9525">
            <a:noFill/>
            <a:miter lim="800000"/>
            <a:headEnd/>
            <a:tailEnd/>
          </a:ln>
        </p:spPr>
        <p:txBody>
          <a:bodyPr wrap="square">
            <a:spAutoFit/>
          </a:bodyPr>
          <a:lstStyle/>
          <a:p>
            <a:r>
              <a:rPr lang="it-IT" sz="2000" b="1" dirty="0">
                <a:solidFill>
                  <a:srgbClr val="002060"/>
                </a:solidFill>
              </a:rPr>
              <a:t>E’ UN </a:t>
            </a:r>
            <a:r>
              <a:rPr lang="it-IT" b="1" dirty="0">
                <a:solidFill>
                  <a:srgbClr val="002060"/>
                </a:solidFill>
                <a:latin typeface="Arial" panose="020B0604020202020204" pitchFamily="34" charset="0"/>
                <a:cs typeface="Arial" panose="020B0604020202020204" pitchFamily="34" charset="0"/>
              </a:rPr>
              <a:t>INSIEME</a:t>
            </a:r>
            <a:r>
              <a:rPr lang="it-IT" sz="2000" b="1" dirty="0">
                <a:solidFill>
                  <a:srgbClr val="002060"/>
                </a:solidFill>
              </a:rPr>
              <a:t> DI ORGANI CHE PERMETTONO:</a:t>
            </a:r>
          </a:p>
          <a:p>
            <a:endParaRPr lang="it-IT" sz="2000" b="1" dirty="0">
              <a:solidFill>
                <a:srgbClr val="002060"/>
              </a:solidFill>
            </a:endParaRPr>
          </a:p>
          <a:p>
            <a:r>
              <a:rPr lang="it-IT" sz="2000" b="1" dirty="0">
                <a:solidFill>
                  <a:srgbClr val="002060"/>
                </a:solidFill>
              </a:rPr>
              <a:t>IL SOSTEGNO</a:t>
            </a:r>
          </a:p>
          <a:p>
            <a:endParaRPr lang="it-IT" sz="2000" b="1" dirty="0">
              <a:solidFill>
                <a:srgbClr val="002060"/>
              </a:solidFill>
            </a:endParaRPr>
          </a:p>
          <a:p>
            <a:r>
              <a:rPr lang="it-IT" sz="2000" b="1" dirty="0">
                <a:solidFill>
                  <a:srgbClr val="002060"/>
                </a:solidFill>
              </a:rPr>
              <a:t>IL MOVIMENTO</a:t>
            </a:r>
          </a:p>
          <a:p>
            <a:endParaRPr lang="it-IT" sz="2000" b="1" dirty="0">
              <a:solidFill>
                <a:srgbClr val="002060"/>
              </a:solidFill>
            </a:endParaRPr>
          </a:p>
          <a:p>
            <a:r>
              <a:rPr lang="it-IT" sz="2000" b="1" dirty="0">
                <a:solidFill>
                  <a:srgbClr val="002060"/>
                </a:solidFill>
              </a:rPr>
              <a:t>LA PROTEZIONE </a:t>
            </a:r>
            <a:r>
              <a:rPr lang="it-IT" sz="2000" b="1" dirty="0" err="1">
                <a:solidFill>
                  <a:srgbClr val="002060"/>
                </a:solidFill>
              </a:rPr>
              <a:t>DI</a:t>
            </a:r>
            <a:r>
              <a:rPr lang="it-IT" sz="2000" b="1" dirty="0">
                <a:solidFill>
                  <a:srgbClr val="002060"/>
                </a:solidFill>
              </a:rPr>
              <a:t> PARTI DEL NOSTRO CORPO</a:t>
            </a:r>
          </a:p>
        </p:txBody>
      </p:sp>
      <p:pic>
        <p:nvPicPr>
          <p:cNvPr id="6" name="Picture 6" descr="total body"/>
          <p:cNvPicPr>
            <a:picLocks noChangeAspect="1" noChangeArrowheads="1"/>
          </p:cNvPicPr>
          <p:nvPr/>
        </p:nvPicPr>
        <p:blipFill>
          <a:blip r:embed="rId2" cstate="print"/>
          <a:srcRect/>
          <a:stretch>
            <a:fillRect/>
          </a:stretch>
        </p:blipFill>
        <p:spPr bwMode="auto">
          <a:xfrm>
            <a:off x="5580112" y="1772816"/>
            <a:ext cx="2462212" cy="3529012"/>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583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7031" y="472618"/>
            <a:ext cx="7776864" cy="954107"/>
          </a:xfrm>
          <a:prstGeom prst="rect">
            <a:avLst/>
          </a:prstGeom>
          <a:noFill/>
        </p:spPr>
        <p:txBody>
          <a:bodyPr wrap="square" rtlCol="0">
            <a:spAutoFit/>
          </a:bodyPr>
          <a:lstStyle/>
          <a:p>
            <a:pPr algn="ctr"/>
            <a:r>
              <a:rPr lang="it-IT" sz="2800" b="1" dirty="0">
                <a:solidFill>
                  <a:srgbClr val="FF0000"/>
                </a:solidFill>
              </a:rPr>
              <a:t>L’APPARATO MUSCOLO-SCHELETRICO : FUNZIONI</a:t>
            </a:r>
          </a:p>
        </p:txBody>
      </p:sp>
      <p:sp>
        <p:nvSpPr>
          <p:cNvPr id="5" name="Text Box 5"/>
          <p:cNvSpPr txBox="1">
            <a:spLocks noChangeArrowheads="1"/>
          </p:cNvSpPr>
          <p:nvPr/>
        </p:nvSpPr>
        <p:spPr bwMode="auto">
          <a:xfrm>
            <a:off x="323528" y="2060848"/>
            <a:ext cx="4608512" cy="2923877"/>
          </a:xfrm>
          <a:prstGeom prst="rect">
            <a:avLst/>
          </a:prstGeom>
          <a:noFill/>
          <a:ln w="9525">
            <a:noFill/>
            <a:miter lim="800000"/>
            <a:headEnd/>
            <a:tailEnd/>
          </a:ln>
        </p:spPr>
        <p:txBody>
          <a:bodyPr>
            <a:spAutoFit/>
          </a:bodyPr>
          <a:lstStyle/>
          <a:p>
            <a:r>
              <a:rPr lang="it-IT" sz="2400" b="1" dirty="0">
                <a:solidFill>
                  <a:srgbClr val="FF0000"/>
                </a:solidFill>
              </a:rPr>
              <a:t>SOSTEGNO:</a:t>
            </a:r>
          </a:p>
          <a:p>
            <a:endParaRPr lang="it-IT" sz="2400" b="1" dirty="0">
              <a:solidFill>
                <a:schemeClr val="hlink"/>
              </a:solidFill>
            </a:endParaRPr>
          </a:p>
          <a:p>
            <a:r>
              <a:rPr lang="it-IT" sz="1600" b="1" dirty="0">
                <a:solidFill>
                  <a:srgbClr val="002060"/>
                </a:solidFill>
              </a:rPr>
              <a:t>LO SCHELETRO COSTITUISCE L’INPALCATURA DEL CORPO</a:t>
            </a:r>
          </a:p>
          <a:p>
            <a:r>
              <a:rPr lang="it-IT" sz="1600" b="1" dirty="0">
                <a:solidFill>
                  <a:srgbClr val="002060"/>
                </a:solidFill>
              </a:rPr>
              <a:t>E’ COMPOSTO DA CIRCA 208 OSSA DIVISE IN:</a:t>
            </a:r>
          </a:p>
          <a:p>
            <a:r>
              <a:rPr lang="it-IT" sz="1600" b="1" dirty="0">
                <a:solidFill>
                  <a:srgbClr val="002060"/>
                </a:solidFill>
              </a:rPr>
              <a:t>LUNGHE (Femore) PIATTE (cranio)</a:t>
            </a:r>
          </a:p>
          <a:p>
            <a:r>
              <a:rPr lang="it-IT" sz="1600" b="1" dirty="0">
                <a:solidFill>
                  <a:srgbClr val="002060"/>
                </a:solidFill>
              </a:rPr>
              <a:t>CORTE (vertebre)</a:t>
            </a:r>
          </a:p>
          <a:p>
            <a:endParaRPr lang="it-IT" b="1" dirty="0">
              <a:solidFill>
                <a:schemeClr val="hlink"/>
              </a:solidFill>
            </a:endParaRPr>
          </a:p>
          <a:p>
            <a:endParaRPr lang="it-IT" b="1" dirty="0">
              <a:solidFill>
                <a:schemeClr val="hlink"/>
              </a:solidFill>
            </a:endParaRPr>
          </a:p>
        </p:txBody>
      </p:sp>
      <p:pic>
        <p:nvPicPr>
          <p:cNvPr id="6" name="Picture 6" descr="Scheletro1"/>
          <p:cNvPicPr>
            <a:picLocks noChangeAspect="1" noChangeArrowheads="1"/>
          </p:cNvPicPr>
          <p:nvPr/>
        </p:nvPicPr>
        <p:blipFill>
          <a:blip r:embed="rId2" cstate="print"/>
          <a:srcRect/>
          <a:stretch>
            <a:fillRect/>
          </a:stretch>
        </p:blipFill>
        <p:spPr bwMode="auto">
          <a:xfrm>
            <a:off x="4932040" y="1916113"/>
            <a:ext cx="3816350" cy="3268662"/>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82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3568" y="411730"/>
            <a:ext cx="7776864" cy="954107"/>
          </a:xfrm>
          <a:prstGeom prst="rect">
            <a:avLst/>
          </a:prstGeom>
          <a:noFill/>
        </p:spPr>
        <p:txBody>
          <a:bodyPr wrap="square" rtlCol="0">
            <a:spAutoFit/>
          </a:bodyPr>
          <a:lstStyle/>
          <a:p>
            <a:pPr algn="ctr"/>
            <a:r>
              <a:rPr lang="it-IT" sz="2800" b="1" dirty="0">
                <a:solidFill>
                  <a:srgbClr val="FF0000"/>
                </a:solidFill>
              </a:rPr>
              <a:t>L’APPARATO MUSCOLO-SCHELETRICO : FUNZIONI</a:t>
            </a:r>
          </a:p>
        </p:txBody>
      </p:sp>
      <p:sp>
        <p:nvSpPr>
          <p:cNvPr id="5" name="Text Box 5"/>
          <p:cNvSpPr txBox="1">
            <a:spLocks noChangeArrowheads="1"/>
          </p:cNvSpPr>
          <p:nvPr/>
        </p:nvSpPr>
        <p:spPr bwMode="auto">
          <a:xfrm>
            <a:off x="179512" y="1695843"/>
            <a:ext cx="7848600" cy="4000500"/>
          </a:xfrm>
          <a:prstGeom prst="rect">
            <a:avLst/>
          </a:prstGeom>
          <a:noFill/>
          <a:ln w="9525">
            <a:noFill/>
            <a:miter lim="800000"/>
            <a:headEnd/>
            <a:tailEnd/>
          </a:ln>
        </p:spPr>
        <p:txBody>
          <a:bodyPr>
            <a:spAutoFit/>
          </a:bodyPr>
          <a:lstStyle/>
          <a:p>
            <a:r>
              <a:rPr lang="it-IT" sz="2400" b="1" dirty="0">
                <a:solidFill>
                  <a:srgbClr val="FF0000"/>
                </a:solidFill>
              </a:rPr>
              <a:t>PROTEZIONE:</a:t>
            </a:r>
          </a:p>
          <a:p>
            <a:endParaRPr lang="it-IT" sz="2400" b="1" dirty="0">
              <a:solidFill>
                <a:schemeClr val="hlink"/>
              </a:solidFill>
            </a:endParaRPr>
          </a:p>
          <a:p>
            <a:r>
              <a:rPr lang="it-IT" sz="1600" b="1" dirty="0">
                <a:solidFill>
                  <a:srgbClr val="002060"/>
                </a:solidFill>
              </a:rPr>
              <a:t>LO SCHELETRO PROTEGGE GLI ORGANI INTERNI ES:</a:t>
            </a:r>
          </a:p>
          <a:p>
            <a:endParaRPr lang="it-IT" sz="1600" b="1" dirty="0">
              <a:solidFill>
                <a:srgbClr val="002060"/>
              </a:solidFill>
            </a:endParaRPr>
          </a:p>
          <a:p>
            <a:endParaRPr lang="it-IT" sz="1600" b="1" dirty="0">
              <a:solidFill>
                <a:srgbClr val="002060"/>
              </a:solidFill>
            </a:endParaRPr>
          </a:p>
          <a:p>
            <a:r>
              <a:rPr lang="it-IT" sz="1600" b="1" dirty="0">
                <a:solidFill>
                  <a:srgbClr val="002060"/>
                </a:solidFill>
              </a:rPr>
              <a:t>         SCATOLA CRANICA PROTEGGE IL CERVELLO</a:t>
            </a:r>
          </a:p>
          <a:p>
            <a:endParaRPr lang="it-IT" sz="1600" b="1" dirty="0">
              <a:solidFill>
                <a:srgbClr val="002060"/>
              </a:solidFill>
            </a:endParaRPr>
          </a:p>
          <a:p>
            <a:endParaRPr lang="it-IT" sz="1600" b="1" dirty="0">
              <a:solidFill>
                <a:srgbClr val="002060"/>
              </a:solidFill>
            </a:endParaRPr>
          </a:p>
          <a:p>
            <a:endParaRPr lang="it-IT" sz="1600" b="1" dirty="0">
              <a:solidFill>
                <a:srgbClr val="002060"/>
              </a:solidFill>
            </a:endParaRPr>
          </a:p>
          <a:p>
            <a:r>
              <a:rPr lang="it-IT" sz="1600" b="1" dirty="0">
                <a:solidFill>
                  <a:srgbClr val="002060"/>
                </a:solidFill>
              </a:rPr>
              <a:t>                                                              GABBIA TORACICA CUORE E POLMONI</a:t>
            </a:r>
          </a:p>
          <a:p>
            <a:endParaRPr lang="it-IT" sz="1600" b="1" dirty="0">
              <a:solidFill>
                <a:srgbClr val="002060"/>
              </a:solidFill>
            </a:endParaRPr>
          </a:p>
          <a:p>
            <a:endParaRPr lang="it-IT" sz="1600" b="1" dirty="0">
              <a:solidFill>
                <a:srgbClr val="002060"/>
              </a:solidFill>
            </a:endParaRPr>
          </a:p>
          <a:p>
            <a:endParaRPr lang="it-IT" sz="1600" b="1" dirty="0">
              <a:solidFill>
                <a:srgbClr val="002060"/>
              </a:solidFill>
            </a:endParaRPr>
          </a:p>
          <a:p>
            <a:endParaRPr lang="it-IT" sz="1600" b="1" dirty="0">
              <a:solidFill>
                <a:srgbClr val="002060"/>
              </a:solidFill>
            </a:endParaRPr>
          </a:p>
          <a:p>
            <a:r>
              <a:rPr lang="it-IT" sz="1600" b="1" dirty="0">
                <a:solidFill>
                  <a:srgbClr val="002060"/>
                </a:solidFill>
              </a:rPr>
              <a:t>COLONNA VERTEBRALE IL MIDOLLO SPINALE</a:t>
            </a:r>
          </a:p>
        </p:txBody>
      </p:sp>
      <p:pic>
        <p:nvPicPr>
          <p:cNvPr id="6" name="Picture 6" descr="CRANIO"/>
          <p:cNvPicPr>
            <a:picLocks noChangeAspect="1" noChangeArrowheads="1"/>
          </p:cNvPicPr>
          <p:nvPr/>
        </p:nvPicPr>
        <p:blipFill>
          <a:blip r:embed="rId2" cstate="print"/>
          <a:srcRect/>
          <a:stretch>
            <a:fillRect/>
          </a:stretch>
        </p:blipFill>
        <p:spPr bwMode="auto">
          <a:xfrm>
            <a:off x="5580112" y="2916257"/>
            <a:ext cx="863600" cy="811212"/>
          </a:xfrm>
          <a:prstGeom prst="rect">
            <a:avLst/>
          </a:prstGeom>
          <a:noFill/>
          <a:ln w="9525">
            <a:noFill/>
            <a:miter lim="800000"/>
            <a:headEnd/>
            <a:tailEnd/>
          </a:ln>
        </p:spPr>
      </p:pic>
      <p:pic>
        <p:nvPicPr>
          <p:cNvPr id="7" name="Picture 7" descr="immagine 1"/>
          <p:cNvPicPr>
            <a:picLocks noChangeAspect="1" noChangeArrowheads="1"/>
          </p:cNvPicPr>
          <p:nvPr/>
        </p:nvPicPr>
        <p:blipFill>
          <a:blip r:embed="rId3" cstate="print"/>
          <a:srcRect/>
          <a:stretch>
            <a:fillRect/>
          </a:stretch>
        </p:blipFill>
        <p:spPr bwMode="auto">
          <a:xfrm>
            <a:off x="6588224" y="3700463"/>
            <a:ext cx="1541463" cy="1160463"/>
          </a:xfrm>
          <a:prstGeom prst="rect">
            <a:avLst/>
          </a:prstGeom>
          <a:noFill/>
          <a:ln w="9525">
            <a:noFill/>
            <a:miter lim="800000"/>
            <a:headEnd/>
            <a:tailEnd/>
          </a:ln>
        </p:spPr>
      </p:pic>
      <p:pic>
        <p:nvPicPr>
          <p:cNvPr id="8" name="Picture 8" descr="colonna%20vertebrale1"/>
          <p:cNvPicPr>
            <a:picLocks noChangeAspect="1" noChangeArrowheads="1"/>
          </p:cNvPicPr>
          <p:nvPr/>
        </p:nvPicPr>
        <p:blipFill>
          <a:blip r:embed="rId4" cstate="print"/>
          <a:srcRect/>
          <a:stretch>
            <a:fillRect/>
          </a:stretch>
        </p:blipFill>
        <p:spPr bwMode="auto">
          <a:xfrm>
            <a:off x="5361790" y="4581128"/>
            <a:ext cx="650122" cy="1490080"/>
          </a:xfrm>
          <a:prstGeom prst="rect">
            <a:avLst/>
          </a:prstGeom>
          <a:noFill/>
          <a:ln w="9525">
            <a:noFill/>
            <a:miter lim="800000"/>
            <a:headEnd/>
            <a:tailEnd/>
          </a:ln>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90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6FF02FC-C758-42C2-8D14-E129387FBB6E}"/>
              </a:ext>
            </a:extLst>
          </p:cNvPr>
          <p:cNvSpPr>
            <a:spLocks noGrp="1"/>
          </p:cNvSpPr>
          <p:nvPr>
            <p:ph type="title"/>
          </p:nvPr>
        </p:nvSpPr>
        <p:spPr/>
        <p:txBody>
          <a:bodyPr/>
          <a:lstStyle/>
          <a:p>
            <a:pPr algn="ctr"/>
            <a:r>
              <a:rPr lang="it-IT" b="1" dirty="0">
                <a:solidFill>
                  <a:srgbClr val="FF0000"/>
                </a:solidFill>
              </a:rPr>
              <a:t>COMPOSIZIONE DELL’OSSO</a:t>
            </a:r>
          </a:p>
        </p:txBody>
      </p:sp>
      <p:sp>
        <p:nvSpPr>
          <p:cNvPr id="4" name="Segnaposto piè di pagina 3">
            <a:extLst>
              <a:ext uri="{FF2B5EF4-FFF2-40B4-BE49-F238E27FC236}">
                <a16:creationId xmlns:a16="http://schemas.microsoft.com/office/drawing/2014/main" id="{43EE2FFD-6478-47BC-A8FF-00C52C802BE0}"/>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E983BA15-D4C8-4192-ACA1-0B8287322D2F}"/>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25</a:t>
            </a:fld>
            <a:endParaRPr lang="en-GB" altLang="it-IT">
              <a:solidFill>
                <a:srgbClr val="FFFFFF"/>
              </a:solidFill>
            </a:endParaRPr>
          </a:p>
        </p:txBody>
      </p:sp>
      <p:pic>
        <p:nvPicPr>
          <p:cNvPr id="7" name="Immagine 6">
            <a:extLst>
              <a:ext uri="{FF2B5EF4-FFF2-40B4-BE49-F238E27FC236}">
                <a16:creationId xmlns:a16="http://schemas.microsoft.com/office/drawing/2014/main" id="{A11FB59A-AA91-4D43-9860-E5EDB8A82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89" y="1700008"/>
            <a:ext cx="3086100" cy="2323512"/>
          </a:xfrm>
          <a:prstGeom prst="rect">
            <a:avLst/>
          </a:prstGeom>
        </p:spPr>
      </p:pic>
      <p:pic>
        <p:nvPicPr>
          <p:cNvPr id="9" name="Immagine 8">
            <a:extLst>
              <a:ext uri="{FF2B5EF4-FFF2-40B4-BE49-F238E27FC236}">
                <a16:creationId xmlns:a16="http://schemas.microsoft.com/office/drawing/2014/main" id="{936E4928-D779-4A59-BBB6-B0AEDC1F4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39" y="1700008"/>
            <a:ext cx="3796439" cy="3321885"/>
          </a:xfrm>
          <a:prstGeom prst="rect">
            <a:avLst/>
          </a:prstGeom>
        </p:spPr>
      </p:pic>
    </p:spTree>
    <p:extLst>
      <p:ext uri="{BB962C8B-B14F-4D97-AF65-F5344CB8AC3E}">
        <p14:creationId xmlns:p14="http://schemas.microsoft.com/office/powerpoint/2010/main" val="599061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5576" y="332656"/>
            <a:ext cx="7776864" cy="954107"/>
          </a:xfrm>
          <a:prstGeom prst="rect">
            <a:avLst/>
          </a:prstGeom>
          <a:noFill/>
        </p:spPr>
        <p:txBody>
          <a:bodyPr wrap="square" rtlCol="0">
            <a:spAutoFit/>
          </a:bodyPr>
          <a:lstStyle/>
          <a:p>
            <a:pPr algn="ctr"/>
            <a:r>
              <a:rPr lang="it-IT" sz="2800" b="1" dirty="0">
                <a:solidFill>
                  <a:srgbClr val="FF0000"/>
                </a:solidFill>
              </a:rPr>
              <a:t>L’APPARATO MUSCOLO-SCHELETRICO : FUNZIONI</a:t>
            </a:r>
          </a:p>
        </p:txBody>
      </p:sp>
      <p:sp>
        <p:nvSpPr>
          <p:cNvPr id="5" name="Text Box 5"/>
          <p:cNvSpPr txBox="1">
            <a:spLocks noChangeArrowheads="1"/>
          </p:cNvSpPr>
          <p:nvPr/>
        </p:nvSpPr>
        <p:spPr bwMode="auto">
          <a:xfrm>
            <a:off x="396915" y="1628800"/>
            <a:ext cx="6697662" cy="4278094"/>
          </a:xfrm>
          <a:prstGeom prst="rect">
            <a:avLst/>
          </a:prstGeom>
          <a:noFill/>
          <a:ln w="9525">
            <a:noFill/>
            <a:miter lim="800000"/>
            <a:headEnd/>
            <a:tailEnd/>
          </a:ln>
        </p:spPr>
        <p:txBody>
          <a:bodyPr>
            <a:spAutoFit/>
          </a:bodyPr>
          <a:lstStyle/>
          <a:p>
            <a:pPr algn="ctr"/>
            <a:r>
              <a:rPr lang="it-IT" sz="2800" b="1" dirty="0">
                <a:solidFill>
                  <a:srgbClr val="FF0000"/>
                </a:solidFill>
              </a:rPr>
              <a:t>MOVIMENTO:</a:t>
            </a:r>
          </a:p>
          <a:p>
            <a:endParaRPr lang="it-IT" sz="2800" b="1" dirty="0">
              <a:solidFill>
                <a:schemeClr val="hlink"/>
              </a:solidFill>
            </a:endParaRPr>
          </a:p>
          <a:p>
            <a:r>
              <a:rPr lang="it-IT" b="1" dirty="0">
                <a:solidFill>
                  <a:srgbClr val="FF0000"/>
                </a:solidFill>
              </a:rPr>
              <a:t>GRAZIE ALLE ARTICOLAZIONI</a:t>
            </a:r>
          </a:p>
          <a:p>
            <a:endParaRPr lang="it-IT" b="1" dirty="0">
              <a:solidFill>
                <a:srgbClr val="FF0000"/>
              </a:solidFill>
            </a:endParaRPr>
          </a:p>
          <a:p>
            <a:endParaRPr lang="it-IT" dirty="0">
              <a:solidFill>
                <a:srgbClr val="FF0000"/>
              </a:solidFill>
            </a:endParaRPr>
          </a:p>
          <a:p>
            <a:endParaRPr lang="it-IT" dirty="0">
              <a:solidFill>
                <a:srgbClr val="FF0000"/>
              </a:solidFill>
            </a:endParaRPr>
          </a:p>
          <a:p>
            <a:endParaRPr lang="it-IT" dirty="0">
              <a:solidFill>
                <a:srgbClr val="FF0000"/>
              </a:solidFill>
            </a:endParaRPr>
          </a:p>
          <a:p>
            <a:r>
              <a:rPr lang="it-IT" b="1" dirty="0">
                <a:solidFill>
                  <a:srgbClr val="FF0000"/>
                </a:solidFill>
              </a:rPr>
              <a:t>E AI MUSCOLI SCHELETRICI</a:t>
            </a:r>
          </a:p>
          <a:p>
            <a:r>
              <a:rPr lang="it-IT" b="1" dirty="0">
                <a:solidFill>
                  <a:srgbClr val="FF0000"/>
                </a:solidFill>
              </a:rPr>
              <a:t>A TENDINI E LEGAMENTI</a:t>
            </a:r>
          </a:p>
          <a:p>
            <a:endParaRPr lang="it-IT" dirty="0">
              <a:solidFill>
                <a:srgbClr val="FF0000"/>
              </a:solidFill>
            </a:endParaRPr>
          </a:p>
          <a:p>
            <a:endParaRPr lang="it-IT" dirty="0">
              <a:solidFill>
                <a:srgbClr val="FF0000"/>
              </a:solidFill>
            </a:endParaRPr>
          </a:p>
          <a:p>
            <a:endParaRPr lang="it-IT" dirty="0">
              <a:solidFill>
                <a:srgbClr val="FF0000"/>
              </a:solidFill>
            </a:endParaRPr>
          </a:p>
          <a:p>
            <a:endParaRPr lang="it-IT" dirty="0">
              <a:solidFill>
                <a:srgbClr val="FF0000"/>
              </a:solidFill>
            </a:endParaRPr>
          </a:p>
          <a:p>
            <a:r>
              <a:rPr lang="it-IT" b="1" dirty="0">
                <a:solidFill>
                  <a:srgbClr val="FF0000"/>
                </a:solidFill>
              </a:rPr>
              <a:t>POSSIAMO MUOVERCI (Camminare, correre,saltare ecc)</a:t>
            </a:r>
          </a:p>
        </p:txBody>
      </p:sp>
      <p:pic>
        <p:nvPicPr>
          <p:cNvPr id="6" name="Picture 6" descr="distoesione"/>
          <p:cNvPicPr>
            <a:picLocks noChangeAspect="1" noChangeArrowheads="1"/>
          </p:cNvPicPr>
          <p:nvPr/>
        </p:nvPicPr>
        <p:blipFill>
          <a:blip r:embed="rId2" cstate="print"/>
          <a:srcRect/>
          <a:stretch>
            <a:fillRect/>
          </a:stretch>
        </p:blipFill>
        <p:spPr bwMode="auto">
          <a:xfrm>
            <a:off x="4520883" y="2346545"/>
            <a:ext cx="648072" cy="1089981"/>
          </a:xfrm>
          <a:prstGeom prst="rect">
            <a:avLst/>
          </a:prstGeom>
          <a:noFill/>
          <a:ln w="9525">
            <a:noFill/>
            <a:miter lim="800000"/>
            <a:headEnd/>
            <a:tailEnd/>
          </a:ln>
        </p:spPr>
      </p:pic>
      <p:pic>
        <p:nvPicPr>
          <p:cNvPr id="7" name="Picture 8" descr="Muscolo"/>
          <p:cNvPicPr>
            <a:picLocks noChangeAspect="1" noChangeArrowheads="1"/>
          </p:cNvPicPr>
          <p:nvPr/>
        </p:nvPicPr>
        <p:blipFill>
          <a:blip r:embed="rId3" cstate="print"/>
          <a:srcRect l="40953" t="6897" r="32858" b="6471"/>
          <a:stretch>
            <a:fillRect/>
          </a:stretch>
        </p:blipFill>
        <p:spPr bwMode="auto">
          <a:xfrm>
            <a:off x="3960304" y="3629347"/>
            <a:ext cx="560579" cy="1296417"/>
          </a:xfrm>
          <a:prstGeom prst="rect">
            <a:avLst/>
          </a:prstGeom>
          <a:noFill/>
          <a:ln w="9525" algn="in">
            <a:noFill/>
            <a:miter lim="800000"/>
            <a:headEnd/>
            <a:tailEnd/>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a16="http://schemas.microsoft.com/office/drawing/2014/main" id="{6D60D68C-2970-4C90-830A-C4AA8629E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3585254"/>
            <a:ext cx="1537846" cy="1537846"/>
          </a:xfrm>
          <a:prstGeom prst="rect">
            <a:avLst/>
          </a:prstGeom>
        </p:spPr>
      </p:pic>
    </p:spTree>
    <p:extLst>
      <p:ext uri="{BB962C8B-B14F-4D97-AF65-F5344CB8AC3E}">
        <p14:creationId xmlns:p14="http://schemas.microsoft.com/office/powerpoint/2010/main" val="1371143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850" y="476672"/>
            <a:ext cx="8424936" cy="720080"/>
          </a:xfrm>
          <a:prstGeom prst="rect">
            <a:avLst/>
          </a:prstGeom>
          <a:ln>
            <a:solidFill>
              <a:schemeClr val="bg2"/>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mj-lt"/>
                <a:ea typeface="+mj-ea"/>
                <a:cs typeface="+mj-cs"/>
              </a:rPr>
              <a:t>APPARATO MUSCOLO SCHELETRICO:</a:t>
            </a:r>
            <a:r>
              <a:rPr kumimoji="0" lang="it-IT" sz="2800" b="1" i="0" u="none" strike="noStrike" kern="1200" cap="none" spc="0" normalizeH="0" noProof="0" dirty="0">
                <a:ln>
                  <a:noFill/>
                </a:ln>
                <a:solidFill>
                  <a:srgbClr val="FF0000"/>
                </a:solidFill>
                <a:effectLst/>
                <a:uLnTx/>
                <a:uFillTx/>
                <a:latin typeface="+mj-lt"/>
                <a:ea typeface="+mj-ea"/>
                <a:cs typeface="+mj-cs"/>
              </a:rPr>
              <a:t> </a:t>
            </a:r>
            <a:r>
              <a:rPr kumimoji="0" lang="it-IT" sz="2800" b="1" i="0" u="none" strike="noStrike" kern="1200" cap="none" spc="0" normalizeH="0" baseline="0" noProof="0" dirty="0">
                <a:ln>
                  <a:noFill/>
                </a:ln>
                <a:solidFill>
                  <a:srgbClr val="FF0000"/>
                </a:solidFill>
                <a:effectLst/>
                <a:uLnTx/>
                <a:uFillTx/>
                <a:latin typeface="+mj-lt"/>
                <a:ea typeface="+mj-ea"/>
                <a:cs typeface="+mj-cs"/>
              </a:rPr>
              <a:t>FISIOLOGIA</a:t>
            </a:r>
          </a:p>
        </p:txBody>
      </p:sp>
      <p:sp>
        <p:nvSpPr>
          <p:cNvPr id="5" name="Text Box 5"/>
          <p:cNvSpPr txBox="1">
            <a:spLocks noChangeArrowheads="1"/>
          </p:cNvSpPr>
          <p:nvPr/>
        </p:nvSpPr>
        <p:spPr bwMode="auto">
          <a:xfrm>
            <a:off x="323850" y="1989138"/>
            <a:ext cx="4392613" cy="3108543"/>
          </a:xfrm>
          <a:prstGeom prst="rect">
            <a:avLst/>
          </a:prstGeom>
          <a:noFill/>
          <a:ln w="9525">
            <a:noFill/>
            <a:miter lim="800000"/>
            <a:headEnd/>
            <a:tailEnd/>
          </a:ln>
        </p:spPr>
        <p:txBody>
          <a:bodyPr>
            <a:spAutoFit/>
          </a:bodyPr>
          <a:lstStyle/>
          <a:p>
            <a:r>
              <a:rPr lang="it-IT" b="1" dirty="0">
                <a:solidFill>
                  <a:srgbClr val="FF0000"/>
                </a:solidFill>
              </a:rPr>
              <a:t>ARTICOLAZIONI:</a:t>
            </a:r>
          </a:p>
          <a:p>
            <a:endParaRPr lang="it-IT" b="1" dirty="0">
              <a:solidFill>
                <a:schemeClr val="hlink"/>
              </a:solidFill>
            </a:endParaRPr>
          </a:p>
          <a:p>
            <a:r>
              <a:rPr lang="it-IT" sz="1600" b="1" dirty="0">
                <a:solidFill>
                  <a:srgbClr val="002060"/>
                </a:solidFill>
              </a:rPr>
              <a:t>SONO IL PUNTO </a:t>
            </a:r>
            <a:r>
              <a:rPr lang="it-IT" sz="1600" b="1" dirty="0" err="1">
                <a:solidFill>
                  <a:srgbClr val="002060"/>
                </a:solidFill>
              </a:rPr>
              <a:t>DI</a:t>
            </a:r>
            <a:r>
              <a:rPr lang="it-IT" sz="1600" b="1" dirty="0">
                <a:solidFill>
                  <a:srgbClr val="002060"/>
                </a:solidFill>
              </a:rPr>
              <a:t> UNIONE TRA LE OSSA.</a:t>
            </a:r>
          </a:p>
          <a:p>
            <a:endParaRPr lang="it-IT" sz="1600" b="1" dirty="0">
              <a:solidFill>
                <a:srgbClr val="002060"/>
              </a:solidFill>
            </a:endParaRPr>
          </a:p>
          <a:p>
            <a:r>
              <a:rPr lang="it-IT" sz="1600" b="1" dirty="0">
                <a:solidFill>
                  <a:srgbClr val="002060"/>
                </a:solidFill>
              </a:rPr>
              <a:t>ALCUNE CONFERISCONO ALLO SCHELETRO MAGGIOR SOLIDITA’ E STABILITA’ (</a:t>
            </a:r>
            <a:r>
              <a:rPr lang="it-IT" sz="1600" b="1" dirty="0" err="1">
                <a:solidFill>
                  <a:srgbClr val="002060"/>
                </a:solidFill>
              </a:rPr>
              <a:t>Es</a:t>
            </a:r>
            <a:r>
              <a:rPr lang="it-IT" sz="1600" b="1" dirty="0">
                <a:solidFill>
                  <a:srgbClr val="002060"/>
                </a:solidFill>
              </a:rPr>
              <a:t> Bacino)</a:t>
            </a:r>
          </a:p>
          <a:p>
            <a:endParaRPr lang="it-IT" sz="1600" b="1" dirty="0">
              <a:solidFill>
                <a:srgbClr val="002060"/>
              </a:solidFill>
            </a:endParaRPr>
          </a:p>
          <a:p>
            <a:r>
              <a:rPr lang="it-IT" sz="1600" b="1" dirty="0">
                <a:solidFill>
                  <a:srgbClr val="002060"/>
                </a:solidFill>
              </a:rPr>
              <a:t>ALTRE PERMETTONO I MOVIMENTI FACENDO DA PERNO AI MUSCOLI SCHELETRICI (</a:t>
            </a:r>
            <a:r>
              <a:rPr lang="it-IT" sz="1600" b="1" dirty="0" err="1">
                <a:solidFill>
                  <a:srgbClr val="002060"/>
                </a:solidFill>
              </a:rPr>
              <a:t>Es</a:t>
            </a:r>
            <a:r>
              <a:rPr lang="it-IT" sz="1600" b="1" dirty="0">
                <a:solidFill>
                  <a:srgbClr val="002060"/>
                </a:solidFill>
              </a:rPr>
              <a:t> gomito, ginocchio)</a:t>
            </a:r>
          </a:p>
          <a:p>
            <a:endParaRPr lang="it-IT" sz="1600" b="1" dirty="0">
              <a:solidFill>
                <a:srgbClr val="002060"/>
              </a:solidFill>
            </a:endParaRPr>
          </a:p>
          <a:p>
            <a:endParaRPr lang="it-IT" sz="1600" b="1" dirty="0">
              <a:solidFill>
                <a:schemeClr val="hlink"/>
              </a:solidFill>
            </a:endParaRPr>
          </a:p>
        </p:txBody>
      </p:sp>
      <p:pic>
        <p:nvPicPr>
          <p:cNvPr id="6" name="Immagine 5" descr="ginocchio-articolazione-closeup_~k5874792.jpg"/>
          <p:cNvPicPr>
            <a:picLocks noChangeAspect="1"/>
          </p:cNvPicPr>
          <p:nvPr/>
        </p:nvPicPr>
        <p:blipFill>
          <a:blip r:embed="rId2" cstate="print"/>
          <a:stretch>
            <a:fillRect/>
          </a:stretch>
        </p:blipFill>
        <p:spPr>
          <a:xfrm>
            <a:off x="4536318" y="1628800"/>
            <a:ext cx="1694256" cy="2028721"/>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https://www.elbowdoc.co.uk/wp-content/uploads/2015/11/sd_elbow_jo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088" y="1837093"/>
            <a:ext cx="2304256" cy="170631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Un'articolazione dell'anca artritic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931"/>
          <a:stretch/>
        </p:blipFill>
        <p:spPr bwMode="auto">
          <a:xfrm>
            <a:off x="5292080" y="3933056"/>
            <a:ext cx="2806853"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4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a:xfrm>
            <a:off x="539552" y="332656"/>
            <a:ext cx="8229600" cy="1252728"/>
          </a:xfrm>
          <a:prstGeom prst="rect">
            <a:avLst/>
          </a:prstGeom>
          <a:ln>
            <a:solidFill>
              <a:schemeClr val="bg2"/>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mj-lt"/>
                <a:ea typeface="+mj-ea"/>
                <a:cs typeface="+mj-cs"/>
              </a:rPr>
              <a:t>APPARATO MUSCOLO SCHELETRICO:</a:t>
            </a:r>
            <a:r>
              <a:rPr kumimoji="0" lang="it-IT" sz="2800" b="1" i="0" u="none" strike="noStrike" kern="1200" cap="none" spc="0" normalizeH="0" noProof="0" dirty="0">
                <a:ln>
                  <a:noFill/>
                </a:ln>
                <a:solidFill>
                  <a:srgbClr val="FF0000"/>
                </a:solidFill>
                <a:effectLst/>
                <a:uLnTx/>
                <a:uFillTx/>
                <a:latin typeface="+mj-lt"/>
                <a:ea typeface="+mj-ea"/>
                <a:cs typeface="+mj-cs"/>
              </a:rPr>
              <a:t> </a:t>
            </a:r>
            <a:r>
              <a:rPr kumimoji="0" lang="it-IT" sz="2800" b="1" i="0" u="none" strike="noStrike" kern="1200" cap="none" spc="0" normalizeH="0" baseline="0" noProof="0" dirty="0">
                <a:ln>
                  <a:noFill/>
                </a:ln>
                <a:solidFill>
                  <a:srgbClr val="FF0000"/>
                </a:solidFill>
                <a:effectLst/>
                <a:uLnTx/>
                <a:uFillTx/>
                <a:latin typeface="+mj-lt"/>
                <a:ea typeface="+mj-ea"/>
                <a:cs typeface="+mj-cs"/>
              </a:rPr>
              <a:t>FISIOLOGIA</a:t>
            </a:r>
          </a:p>
        </p:txBody>
      </p:sp>
      <p:sp>
        <p:nvSpPr>
          <p:cNvPr id="5" name="Text Box 7"/>
          <p:cNvSpPr txBox="1">
            <a:spLocks noChangeArrowheads="1"/>
          </p:cNvSpPr>
          <p:nvPr/>
        </p:nvSpPr>
        <p:spPr bwMode="auto">
          <a:xfrm>
            <a:off x="323851" y="2435225"/>
            <a:ext cx="5616302" cy="2585323"/>
          </a:xfrm>
          <a:prstGeom prst="rect">
            <a:avLst/>
          </a:prstGeom>
          <a:noFill/>
          <a:ln w="9525">
            <a:noFill/>
            <a:miter lim="800000"/>
            <a:headEnd/>
            <a:tailEnd/>
          </a:ln>
        </p:spPr>
        <p:txBody>
          <a:bodyPr wrap="square">
            <a:spAutoFit/>
          </a:bodyPr>
          <a:lstStyle/>
          <a:p>
            <a:pPr algn="ctr"/>
            <a:r>
              <a:rPr lang="it-IT" sz="2400" b="1" dirty="0">
                <a:solidFill>
                  <a:srgbClr val="FF0000"/>
                </a:solidFill>
              </a:rPr>
              <a:t>MUSCOLI DELL’APPARATO SCHELETRICO</a:t>
            </a:r>
          </a:p>
          <a:p>
            <a:endParaRPr lang="it-IT" sz="2400" b="1" dirty="0">
              <a:solidFill>
                <a:schemeClr val="hlink"/>
              </a:solidFill>
            </a:endParaRPr>
          </a:p>
          <a:p>
            <a:r>
              <a:rPr lang="it-IT" b="1" dirty="0">
                <a:solidFill>
                  <a:srgbClr val="002060"/>
                </a:solidFill>
              </a:rPr>
              <a:t>RIVESTONO IL NOSTRO SCHELETRO</a:t>
            </a:r>
          </a:p>
          <a:p>
            <a:r>
              <a:rPr lang="it-IT" b="1" dirty="0">
                <a:solidFill>
                  <a:srgbClr val="002060"/>
                </a:solidFill>
              </a:rPr>
              <a:t>SONO MUSCOLI VOLONTARI</a:t>
            </a:r>
          </a:p>
          <a:p>
            <a:r>
              <a:rPr lang="it-IT" b="1" dirty="0">
                <a:solidFill>
                  <a:srgbClr val="002060"/>
                </a:solidFill>
              </a:rPr>
              <a:t>SFRUTTANDO LA STRUTTURA DELLE ARTICOLAZIONI</a:t>
            </a:r>
          </a:p>
          <a:p>
            <a:r>
              <a:rPr lang="it-IT" b="1" dirty="0">
                <a:solidFill>
                  <a:srgbClr val="002060"/>
                </a:solidFill>
              </a:rPr>
              <a:t>CONSENTONO IL MOVIMENTO DEL CORPO</a:t>
            </a:r>
          </a:p>
        </p:txBody>
      </p:sp>
      <p:pic>
        <p:nvPicPr>
          <p:cNvPr id="6" name="Picture 6" descr="Muscolo"/>
          <p:cNvPicPr>
            <a:picLocks noChangeAspect="1" noChangeArrowheads="1"/>
          </p:cNvPicPr>
          <p:nvPr/>
        </p:nvPicPr>
        <p:blipFill>
          <a:blip r:embed="rId2" cstate="print"/>
          <a:srcRect l="40953" t="6897" r="32858" b="6471"/>
          <a:stretch>
            <a:fillRect/>
          </a:stretch>
        </p:blipFill>
        <p:spPr bwMode="auto">
          <a:xfrm>
            <a:off x="6372200" y="2060848"/>
            <a:ext cx="1276350" cy="2952750"/>
          </a:xfrm>
          <a:prstGeom prst="rect">
            <a:avLst/>
          </a:prstGeom>
          <a:noFill/>
          <a:ln w="9525" algn="in">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42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95536" y="428652"/>
            <a:ext cx="8424935" cy="461665"/>
          </a:xfrm>
          <a:prstGeom prst="rect">
            <a:avLst/>
          </a:prstGeom>
          <a:noFill/>
        </p:spPr>
        <p:txBody>
          <a:bodyPr wrap="square" rtlCol="0">
            <a:spAutoFit/>
          </a:bodyPr>
          <a:lstStyle/>
          <a:p>
            <a:r>
              <a:rPr lang="it-IT" sz="2400" b="1" dirty="0">
                <a:solidFill>
                  <a:srgbClr val="FF0000"/>
                </a:solidFill>
              </a:rPr>
              <a:t>LESIONI DELL’APPARATO MUSCOLO-SCHELETRICO</a:t>
            </a:r>
          </a:p>
        </p:txBody>
      </p:sp>
      <p:sp>
        <p:nvSpPr>
          <p:cNvPr id="8" name="CasellaDiTesto 7"/>
          <p:cNvSpPr txBox="1"/>
          <p:nvPr/>
        </p:nvSpPr>
        <p:spPr>
          <a:xfrm>
            <a:off x="427604" y="1196752"/>
            <a:ext cx="2482411" cy="4924425"/>
          </a:xfrm>
          <a:prstGeom prst="rect">
            <a:avLst/>
          </a:prstGeom>
          <a:noFill/>
        </p:spPr>
        <p:txBody>
          <a:bodyPr wrap="none" rtlCol="0">
            <a:spAutoFit/>
          </a:bodyPr>
          <a:lstStyle/>
          <a:p>
            <a:r>
              <a:rPr lang="it-IT" b="1" dirty="0">
                <a:solidFill>
                  <a:srgbClr val="FF0000"/>
                </a:solidFill>
              </a:rPr>
              <a:t>TRAUMI  OSSEI:</a:t>
            </a:r>
          </a:p>
          <a:p>
            <a:r>
              <a:rPr lang="it-IT" sz="1600" b="1" dirty="0">
                <a:solidFill>
                  <a:srgbClr val="002060"/>
                </a:solidFill>
              </a:rPr>
              <a:t>DISTORSIONI</a:t>
            </a:r>
          </a:p>
          <a:p>
            <a:r>
              <a:rPr lang="it-IT" sz="1600" b="1" dirty="0">
                <a:solidFill>
                  <a:srgbClr val="002060"/>
                </a:solidFill>
              </a:rPr>
              <a:t>LUSSAZIONI </a:t>
            </a:r>
          </a:p>
          <a:p>
            <a:r>
              <a:rPr lang="it-IT" sz="1600" b="1" dirty="0">
                <a:solidFill>
                  <a:srgbClr val="002060"/>
                </a:solidFill>
              </a:rPr>
              <a:t>FRATTURE</a:t>
            </a:r>
          </a:p>
          <a:p>
            <a:endParaRPr lang="it-IT" sz="1600" b="1" dirty="0">
              <a:solidFill>
                <a:srgbClr val="002060"/>
              </a:solidFill>
            </a:endParaRPr>
          </a:p>
          <a:p>
            <a:r>
              <a:rPr lang="it-IT" b="1" dirty="0">
                <a:solidFill>
                  <a:srgbClr val="FF0000"/>
                </a:solidFill>
              </a:rPr>
              <a:t>TRAUMI MUSCOLARI:</a:t>
            </a:r>
          </a:p>
          <a:p>
            <a:r>
              <a:rPr lang="it-IT" sz="1600" b="1" dirty="0">
                <a:solidFill>
                  <a:srgbClr val="002060"/>
                </a:solidFill>
              </a:rPr>
              <a:t>STIRAMENTI</a:t>
            </a:r>
          </a:p>
          <a:p>
            <a:r>
              <a:rPr lang="it-IT" sz="1600" b="1" dirty="0">
                <a:solidFill>
                  <a:srgbClr val="002060"/>
                </a:solidFill>
              </a:rPr>
              <a:t>STRAPPI</a:t>
            </a:r>
          </a:p>
          <a:p>
            <a:r>
              <a:rPr lang="it-IT" sz="1600" b="1" dirty="0">
                <a:solidFill>
                  <a:srgbClr val="002060"/>
                </a:solidFill>
              </a:rPr>
              <a:t>INFIAMMAZIONI</a:t>
            </a:r>
          </a:p>
          <a:p>
            <a:endParaRPr lang="it-IT" sz="1600" b="1" dirty="0">
              <a:solidFill>
                <a:srgbClr val="002060"/>
              </a:solidFill>
            </a:endParaRPr>
          </a:p>
          <a:p>
            <a:r>
              <a:rPr lang="it-IT" b="1" dirty="0">
                <a:solidFill>
                  <a:srgbClr val="FF0000"/>
                </a:solidFill>
              </a:rPr>
              <a:t>TRAUMI AI LEGAMENTI:</a:t>
            </a:r>
          </a:p>
          <a:p>
            <a:r>
              <a:rPr lang="it-IT" sz="1600" b="1" dirty="0">
                <a:solidFill>
                  <a:srgbClr val="002060"/>
                </a:solidFill>
              </a:rPr>
              <a:t>STIRAMENTI</a:t>
            </a:r>
          </a:p>
          <a:p>
            <a:r>
              <a:rPr lang="it-IT" sz="1600" b="1" dirty="0">
                <a:solidFill>
                  <a:srgbClr val="002060"/>
                </a:solidFill>
              </a:rPr>
              <a:t>STRAPPI</a:t>
            </a:r>
          </a:p>
          <a:p>
            <a:r>
              <a:rPr lang="it-IT" sz="1600" b="1" dirty="0">
                <a:solidFill>
                  <a:srgbClr val="002060"/>
                </a:solidFill>
              </a:rPr>
              <a:t>INFIAMMAZIONI</a:t>
            </a:r>
          </a:p>
          <a:p>
            <a:endParaRPr lang="it-IT" b="1" dirty="0">
              <a:solidFill>
                <a:srgbClr val="FF0000"/>
              </a:solidFill>
            </a:endParaRPr>
          </a:p>
          <a:p>
            <a:r>
              <a:rPr lang="it-IT" b="1" dirty="0">
                <a:solidFill>
                  <a:srgbClr val="FF0000"/>
                </a:solidFill>
              </a:rPr>
              <a:t>TRAUMI AI TENDINI:</a:t>
            </a:r>
          </a:p>
          <a:p>
            <a:r>
              <a:rPr lang="it-IT" sz="1600" b="1" dirty="0">
                <a:solidFill>
                  <a:srgbClr val="002060"/>
                </a:solidFill>
              </a:rPr>
              <a:t>STIRAMENTI</a:t>
            </a:r>
          </a:p>
          <a:p>
            <a:r>
              <a:rPr lang="it-IT" sz="1600" b="1" dirty="0">
                <a:solidFill>
                  <a:srgbClr val="002060"/>
                </a:solidFill>
              </a:rPr>
              <a:t>STRAPPI</a:t>
            </a:r>
          </a:p>
          <a:p>
            <a:r>
              <a:rPr lang="it-IT" sz="1600" b="1" dirty="0">
                <a:solidFill>
                  <a:srgbClr val="002060"/>
                </a:solidFill>
              </a:rPr>
              <a:t>INFIAMMAZIONI</a:t>
            </a:r>
          </a:p>
        </p:txBody>
      </p:sp>
      <p:pic>
        <p:nvPicPr>
          <p:cNvPr id="9" name="Immagine 8" descr="ferito-calciatore_~IS960-060.jpg"/>
          <p:cNvPicPr>
            <a:picLocks noChangeAspect="1"/>
          </p:cNvPicPr>
          <p:nvPr/>
        </p:nvPicPr>
        <p:blipFill>
          <a:blip r:embed="rId2" cstate="print"/>
          <a:stretch>
            <a:fillRect/>
          </a:stretch>
        </p:blipFill>
        <p:spPr>
          <a:xfrm>
            <a:off x="4427984" y="2420888"/>
            <a:ext cx="3333750" cy="2400300"/>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804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309737" y="1700808"/>
            <a:ext cx="7992888" cy="4320480"/>
          </a:xfrm>
        </p:spPr>
        <p:txBody>
          <a:bodyPr/>
          <a:lstStyle/>
          <a:p>
            <a:r>
              <a:rPr lang="it-IT" b="1" dirty="0">
                <a:solidFill>
                  <a:srgbClr val="FF0000"/>
                </a:solidFill>
                <a:latin typeface="Arial" panose="020B0604020202020204" pitchFamily="34" charset="0"/>
                <a:cs typeface="Arial" panose="020B0604020202020204" pitchFamily="34" charset="0"/>
              </a:rPr>
              <a:t>COSA NON FARE:</a:t>
            </a:r>
          </a:p>
          <a:p>
            <a:r>
              <a:rPr lang="it-IT" sz="1800" b="1" dirty="0">
                <a:solidFill>
                  <a:srgbClr val="002060"/>
                </a:solidFill>
                <a:latin typeface="Arial" panose="020B0604020202020204" pitchFamily="34" charset="0"/>
                <a:cs typeface="Arial" panose="020B0604020202020204" pitchFamily="34" charset="0"/>
              </a:rPr>
              <a:t>NON FARSI PRENDEDRE DAL PANICO</a:t>
            </a:r>
          </a:p>
          <a:p>
            <a:r>
              <a:rPr lang="it-IT" sz="1800" b="1" dirty="0">
                <a:solidFill>
                  <a:srgbClr val="002060"/>
                </a:solidFill>
                <a:latin typeface="Arial" panose="020B0604020202020204" pitchFamily="34" charset="0"/>
                <a:cs typeface="Arial" panose="020B0604020202020204" pitchFamily="34" charset="0"/>
              </a:rPr>
              <a:t>NON SOMMINISTRARE FARMACI</a:t>
            </a:r>
          </a:p>
          <a:p>
            <a:r>
              <a:rPr lang="it-IT" sz="1800" b="1" dirty="0">
                <a:solidFill>
                  <a:srgbClr val="002060"/>
                </a:solidFill>
                <a:latin typeface="Arial" panose="020B0604020202020204" pitchFamily="34" charset="0"/>
                <a:cs typeface="Arial" panose="020B0604020202020204" pitchFamily="34" charset="0"/>
              </a:rPr>
              <a:t>NON DAR DA BERE PER NON PEGGIORARE LA SITUAZIONE (FATTO SALVO ALCUNE ECCEZIONI)</a:t>
            </a:r>
          </a:p>
          <a:p>
            <a:r>
              <a:rPr lang="it-IT" sz="1800" b="1" dirty="0">
                <a:solidFill>
                  <a:srgbClr val="002060"/>
                </a:solidFill>
                <a:latin typeface="Arial" panose="020B0604020202020204" pitchFamily="34" charset="0"/>
                <a:cs typeface="Arial" panose="020B0604020202020204" pitchFamily="34" charset="0"/>
              </a:rPr>
              <a:t>NON ABBANDONARE L’INFORTUNATO</a:t>
            </a:r>
          </a:p>
          <a:p>
            <a:r>
              <a:rPr lang="it-IT" sz="1800" b="1" dirty="0">
                <a:solidFill>
                  <a:srgbClr val="002060"/>
                </a:solidFill>
                <a:latin typeface="Arial" panose="020B0604020202020204" pitchFamily="34" charset="0"/>
                <a:cs typeface="Arial" panose="020B0604020202020204" pitchFamily="34" charset="0"/>
              </a:rPr>
              <a:t>NON TRASPORTARE L’INFORTUNATO CON MEZZI PROPRI</a:t>
            </a:r>
          </a:p>
          <a:p>
            <a:r>
              <a:rPr lang="it-IT" sz="1800" b="1" dirty="0">
                <a:solidFill>
                  <a:srgbClr val="002060"/>
                </a:solidFill>
                <a:latin typeface="Arial" panose="020B0604020202020204" pitchFamily="34" charset="0"/>
                <a:cs typeface="Arial" panose="020B0604020202020204" pitchFamily="34" charset="0"/>
              </a:rPr>
              <a:t>NON SPOSTARE L’INFORTUNATO A MENO CHE NON SUBENTRI  LO STATO DI NECESSITA’</a:t>
            </a:r>
          </a:p>
          <a:p>
            <a:r>
              <a:rPr lang="it-IT" sz="1800" b="1" dirty="0">
                <a:solidFill>
                  <a:srgbClr val="002060"/>
                </a:solidFill>
                <a:latin typeface="Arial" panose="020B0604020202020204" pitchFamily="34" charset="0"/>
                <a:cs typeface="Arial" panose="020B0604020202020204" pitchFamily="34" charset="0"/>
              </a:rPr>
              <a:t>NON ESEGUIRE MANOVRE PER CUI NON SI E’ ADDESTRATI  O CHE NON SI RICORDANO</a:t>
            </a:r>
          </a:p>
          <a:p>
            <a:endParaRPr lang="it-IT" sz="1800" b="1" dirty="0">
              <a:solidFill>
                <a:srgbClr val="002060"/>
              </a:solidFill>
              <a:latin typeface="Arial" panose="020B0604020202020204" pitchFamily="34" charset="0"/>
              <a:cs typeface="Arial" panose="020B0604020202020204" pitchFamily="34" charset="0"/>
            </a:endParaRPr>
          </a:p>
        </p:txBody>
      </p:sp>
      <p:sp>
        <p:nvSpPr>
          <p:cNvPr id="5" name="Titolo 2"/>
          <p:cNvSpPr>
            <a:spLocks noGrp="1"/>
          </p:cNvSpPr>
          <p:nvPr>
            <p:ph type="title"/>
          </p:nvPr>
        </p:nvSpPr>
        <p:spPr/>
        <p:txBody>
          <a:bodyPr/>
          <a:lstStyle/>
          <a:p>
            <a:pPr algn="ctr"/>
            <a:r>
              <a:rPr lang="it-IT" b="1" dirty="0">
                <a:solidFill>
                  <a:srgbClr val="FF0000"/>
                </a:solidFill>
              </a:rPr>
              <a:t>PRIMO SOCCORSO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977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ADE084C6-8C32-4668-9EC7-3F3B38FBD491}"/>
              </a:ext>
            </a:extLst>
          </p:cNvPr>
          <p:cNvSpPr>
            <a:spLocks noGrp="1"/>
          </p:cNvSpPr>
          <p:nvPr>
            <p:ph type="title"/>
          </p:nvPr>
        </p:nvSpPr>
        <p:spPr/>
        <p:txBody>
          <a:bodyPr/>
          <a:lstStyle/>
          <a:p>
            <a:pPr algn="ctr"/>
            <a:r>
              <a:rPr lang="it-IT" b="1" dirty="0">
                <a:solidFill>
                  <a:srgbClr val="FF0000"/>
                </a:solidFill>
              </a:rPr>
              <a:t>STRAPPI E STIRAMENTI</a:t>
            </a:r>
          </a:p>
        </p:txBody>
      </p:sp>
      <p:sp>
        <p:nvSpPr>
          <p:cNvPr id="4" name="Segnaposto piè di pagina 3">
            <a:extLst>
              <a:ext uri="{FF2B5EF4-FFF2-40B4-BE49-F238E27FC236}">
                <a16:creationId xmlns:a16="http://schemas.microsoft.com/office/drawing/2014/main" id="{AE18FCCE-2D9C-4AC8-890A-FF707F80C6A9}"/>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EE5475D2-9C27-44E3-98C2-7AE5DB8E36D6}"/>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30</a:t>
            </a:fld>
            <a:endParaRPr lang="en-GB" altLang="it-IT">
              <a:solidFill>
                <a:srgbClr val="FFFFFF"/>
              </a:solidFill>
            </a:endParaRPr>
          </a:p>
        </p:txBody>
      </p:sp>
      <p:pic>
        <p:nvPicPr>
          <p:cNvPr id="7" name="Immagine 6">
            <a:extLst>
              <a:ext uri="{FF2B5EF4-FFF2-40B4-BE49-F238E27FC236}">
                <a16:creationId xmlns:a16="http://schemas.microsoft.com/office/drawing/2014/main" id="{2A90B235-1515-41AF-9574-A9505286D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285" y="1916832"/>
            <a:ext cx="3240359" cy="2699028"/>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63AC3739-F5AB-4AC2-8DE3-8C685BF1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952" y="2159641"/>
            <a:ext cx="3091529" cy="2309523"/>
          </a:xfrm>
          <a:prstGeom prst="rect">
            <a:avLst/>
          </a:prstGeom>
        </p:spPr>
      </p:pic>
    </p:spTree>
    <p:extLst>
      <p:ext uri="{BB962C8B-B14F-4D97-AF65-F5344CB8AC3E}">
        <p14:creationId xmlns:p14="http://schemas.microsoft.com/office/powerpoint/2010/main" val="4023226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32353" y="389855"/>
            <a:ext cx="6434903" cy="461665"/>
          </a:xfrm>
          <a:prstGeom prst="rect">
            <a:avLst/>
          </a:prstGeom>
          <a:noFill/>
        </p:spPr>
        <p:txBody>
          <a:bodyPr wrap="none" rtlCol="0">
            <a:spAutoFit/>
          </a:bodyPr>
          <a:lstStyle/>
          <a:p>
            <a:r>
              <a:rPr lang="it-IT" sz="2400" b="1" dirty="0">
                <a:solidFill>
                  <a:srgbClr val="FF0000"/>
                </a:solidFill>
              </a:rPr>
              <a:t>LESIONI DELL’APPARATO MUSCOLO-SCHELETRICO</a:t>
            </a:r>
          </a:p>
        </p:txBody>
      </p:sp>
      <p:sp>
        <p:nvSpPr>
          <p:cNvPr id="8" name="CasellaDiTesto 7"/>
          <p:cNvSpPr txBox="1"/>
          <p:nvPr/>
        </p:nvSpPr>
        <p:spPr>
          <a:xfrm>
            <a:off x="251520" y="1517731"/>
            <a:ext cx="7911397" cy="4124206"/>
          </a:xfrm>
          <a:prstGeom prst="rect">
            <a:avLst/>
          </a:prstGeom>
          <a:noFill/>
        </p:spPr>
        <p:txBody>
          <a:bodyPr wrap="none" rtlCol="0">
            <a:spAutoFit/>
          </a:bodyPr>
          <a:lstStyle/>
          <a:p>
            <a:r>
              <a:rPr lang="it-IT" sz="1600" b="1" dirty="0">
                <a:solidFill>
                  <a:srgbClr val="FF0000"/>
                </a:solidFill>
              </a:rPr>
              <a:t>DISTORSIONE</a:t>
            </a:r>
          </a:p>
          <a:p>
            <a:r>
              <a:rPr lang="it-IT" sz="1200" b="1" dirty="0">
                <a:solidFill>
                  <a:srgbClr val="002060"/>
                </a:solidFill>
              </a:rPr>
              <a:t>LESIONE </a:t>
            </a:r>
            <a:r>
              <a:rPr lang="it-IT" sz="1200" b="1" dirty="0" err="1">
                <a:solidFill>
                  <a:srgbClr val="002060"/>
                </a:solidFill>
              </a:rPr>
              <a:t>DI</a:t>
            </a:r>
            <a:r>
              <a:rPr lang="it-IT" sz="1200" b="1" dirty="0">
                <a:solidFill>
                  <a:srgbClr val="002060"/>
                </a:solidFill>
              </a:rPr>
              <a:t> UNA ARTICOLAZIONE A CAUSA </a:t>
            </a:r>
            <a:r>
              <a:rPr lang="it-IT" sz="1200" b="1" dirty="0" err="1">
                <a:solidFill>
                  <a:srgbClr val="002060"/>
                </a:solidFill>
              </a:rPr>
              <a:t>DI</a:t>
            </a:r>
            <a:r>
              <a:rPr lang="it-IT" sz="1200" b="1" dirty="0">
                <a:solidFill>
                  <a:srgbClr val="002060"/>
                </a:solidFill>
              </a:rPr>
              <a:t> UNA EXTRA ROTAZIONE</a:t>
            </a:r>
          </a:p>
          <a:p>
            <a:r>
              <a:rPr lang="it-IT" sz="1200" b="1" dirty="0">
                <a:solidFill>
                  <a:srgbClr val="002060"/>
                </a:solidFill>
              </a:rPr>
              <a:t>L’ARTICOLAZIONE ESCE DALLA SUA SEDE E </a:t>
            </a:r>
            <a:r>
              <a:rPr lang="it-IT" sz="1200" b="1" dirty="0" err="1">
                <a:solidFill>
                  <a:srgbClr val="002060"/>
                </a:solidFill>
              </a:rPr>
              <a:t>VI</a:t>
            </a:r>
            <a:r>
              <a:rPr lang="it-IT" sz="1200" b="1" dirty="0">
                <a:solidFill>
                  <a:srgbClr val="002060"/>
                </a:solidFill>
              </a:rPr>
              <a:t> RIENTRA</a:t>
            </a:r>
            <a:endParaRPr lang="it-IT" sz="1600" dirty="0"/>
          </a:p>
          <a:p>
            <a:r>
              <a:rPr lang="it-IT" sz="1200" b="1" dirty="0">
                <a:solidFill>
                  <a:srgbClr val="FF0000"/>
                </a:solidFill>
              </a:rPr>
              <a:t>SINTOMI</a:t>
            </a:r>
            <a:r>
              <a:rPr lang="it-IT" sz="1600" dirty="0"/>
              <a:t> </a:t>
            </a:r>
            <a:r>
              <a:rPr lang="it-IT" sz="1600" dirty="0">
                <a:solidFill>
                  <a:srgbClr val="FF0000"/>
                </a:solidFill>
              </a:rPr>
              <a:t>:</a:t>
            </a:r>
            <a:r>
              <a:rPr lang="it-IT" sz="1600" dirty="0"/>
              <a:t> </a:t>
            </a:r>
            <a:r>
              <a:rPr lang="it-IT" sz="1200" b="1" dirty="0">
                <a:solidFill>
                  <a:srgbClr val="002060"/>
                </a:solidFill>
              </a:rPr>
              <a:t>DOLORE,MOTILITA’ RIDOTTA O ASSENTE</a:t>
            </a:r>
            <a:endParaRPr lang="it-IT" sz="1600" b="1" dirty="0">
              <a:solidFill>
                <a:srgbClr val="002060"/>
              </a:solidFill>
            </a:endParaRPr>
          </a:p>
          <a:p>
            <a:r>
              <a:rPr lang="it-IT" sz="1200" b="1" dirty="0">
                <a:solidFill>
                  <a:srgbClr val="FF0000"/>
                </a:solidFill>
              </a:rPr>
              <a:t>SEGNI:</a:t>
            </a:r>
            <a:r>
              <a:rPr lang="it-IT" sz="1600" dirty="0"/>
              <a:t> </a:t>
            </a:r>
            <a:r>
              <a:rPr lang="it-IT" sz="1200" b="1" dirty="0">
                <a:solidFill>
                  <a:srgbClr val="002060"/>
                </a:solidFill>
              </a:rPr>
              <a:t>GONFIORE, POSSIBILE EMATOMA</a:t>
            </a:r>
            <a:endParaRPr lang="it-IT" sz="1600" b="1" dirty="0">
              <a:solidFill>
                <a:srgbClr val="002060"/>
              </a:solidFill>
            </a:endParaRPr>
          </a:p>
          <a:p>
            <a:r>
              <a:rPr lang="it-IT" sz="1200" b="1" dirty="0">
                <a:solidFill>
                  <a:srgbClr val="FF0000"/>
                </a:solidFill>
              </a:rPr>
              <a:t>COMPLICANZE:</a:t>
            </a:r>
            <a:r>
              <a:rPr lang="it-IT" sz="1600" dirty="0"/>
              <a:t> </a:t>
            </a:r>
            <a:r>
              <a:rPr lang="it-IT" sz="1200" b="1" dirty="0">
                <a:solidFill>
                  <a:srgbClr val="002060"/>
                </a:solidFill>
              </a:rPr>
              <a:t>POSSIBILI LESIONI A LEGAMENTI E TENDINI</a:t>
            </a:r>
          </a:p>
          <a:p>
            <a:endParaRPr lang="it-IT" sz="1600" b="1" dirty="0">
              <a:solidFill>
                <a:srgbClr val="002060"/>
              </a:solidFill>
            </a:endParaRPr>
          </a:p>
          <a:p>
            <a:r>
              <a:rPr lang="it-IT" sz="1600" b="1" dirty="0">
                <a:solidFill>
                  <a:srgbClr val="FF0000"/>
                </a:solidFill>
              </a:rPr>
              <a:t>LUSSAZIONE:</a:t>
            </a:r>
          </a:p>
          <a:p>
            <a:r>
              <a:rPr lang="it-IT" sz="1200" b="1" dirty="0">
                <a:solidFill>
                  <a:srgbClr val="002060"/>
                </a:solidFill>
              </a:rPr>
              <a:t>LESIONE </a:t>
            </a:r>
            <a:r>
              <a:rPr lang="it-IT" sz="1200" b="1" dirty="0" err="1">
                <a:solidFill>
                  <a:srgbClr val="002060"/>
                </a:solidFill>
              </a:rPr>
              <a:t>DI</a:t>
            </a:r>
            <a:r>
              <a:rPr lang="it-IT" sz="1200" b="1" dirty="0">
                <a:solidFill>
                  <a:srgbClr val="002060"/>
                </a:solidFill>
              </a:rPr>
              <a:t> UNA ARTICOLAZIONE CAUSATA DA UNA EXTRA ROTAZIONE</a:t>
            </a:r>
          </a:p>
          <a:p>
            <a:r>
              <a:rPr lang="it-IT" sz="1200" b="1" dirty="0">
                <a:solidFill>
                  <a:srgbClr val="002060"/>
                </a:solidFill>
              </a:rPr>
              <a:t>L’ARTICOLAZIONE ESCE DALLA SUA SEDE E NON RIENTRA</a:t>
            </a:r>
            <a:endParaRPr lang="it-IT" sz="1600" dirty="0"/>
          </a:p>
          <a:p>
            <a:r>
              <a:rPr lang="it-IT" sz="1200" b="1" dirty="0">
                <a:solidFill>
                  <a:srgbClr val="FF0000"/>
                </a:solidFill>
              </a:rPr>
              <a:t>SINTOMI: </a:t>
            </a:r>
            <a:r>
              <a:rPr lang="it-IT" sz="1200" b="1" dirty="0">
                <a:solidFill>
                  <a:srgbClr val="002060"/>
                </a:solidFill>
              </a:rPr>
              <a:t>DOLORE, ASSENZA </a:t>
            </a:r>
            <a:r>
              <a:rPr lang="it-IT" sz="1200" b="1" dirty="0" err="1">
                <a:solidFill>
                  <a:srgbClr val="002060"/>
                </a:solidFill>
              </a:rPr>
              <a:t>DI</a:t>
            </a:r>
            <a:r>
              <a:rPr lang="it-IT" sz="1200" b="1" dirty="0">
                <a:solidFill>
                  <a:srgbClr val="002060"/>
                </a:solidFill>
              </a:rPr>
              <a:t> MOTILITA’</a:t>
            </a:r>
            <a:endParaRPr lang="it-IT" sz="1600" b="1" dirty="0">
              <a:solidFill>
                <a:srgbClr val="002060"/>
              </a:solidFill>
            </a:endParaRPr>
          </a:p>
          <a:p>
            <a:r>
              <a:rPr lang="it-IT" sz="1200" b="1" dirty="0">
                <a:solidFill>
                  <a:srgbClr val="FF0000"/>
                </a:solidFill>
              </a:rPr>
              <a:t>SEGNI:</a:t>
            </a:r>
            <a:r>
              <a:rPr lang="it-IT" sz="1600" dirty="0"/>
              <a:t> </a:t>
            </a:r>
            <a:r>
              <a:rPr lang="it-IT" sz="1200" b="1" dirty="0">
                <a:solidFill>
                  <a:srgbClr val="002060"/>
                </a:solidFill>
              </a:rPr>
              <a:t>VISIBILE DEFORMITA’ DELL’ARTO, GONFIORE, EMATOMA</a:t>
            </a:r>
          </a:p>
          <a:p>
            <a:r>
              <a:rPr lang="it-IT" sz="1200" b="1" dirty="0">
                <a:solidFill>
                  <a:srgbClr val="FF0000"/>
                </a:solidFill>
              </a:rPr>
              <a:t>COMPLICANZE :</a:t>
            </a:r>
            <a:r>
              <a:rPr lang="it-IT" sz="1200" b="1" dirty="0">
                <a:solidFill>
                  <a:srgbClr val="002060"/>
                </a:solidFill>
              </a:rPr>
              <a:t> POSSIBILI LESIONE A LEGAMENTI, TENDINI,VASI SANGUIGNI</a:t>
            </a:r>
          </a:p>
          <a:p>
            <a:endParaRPr lang="it-IT" sz="1200" b="1" dirty="0">
              <a:solidFill>
                <a:srgbClr val="002060"/>
              </a:solidFill>
            </a:endParaRPr>
          </a:p>
          <a:p>
            <a:r>
              <a:rPr lang="it-IT" sz="1600" b="1" dirty="0">
                <a:solidFill>
                  <a:srgbClr val="FF0000"/>
                </a:solidFill>
              </a:rPr>
              <a:t>FRATTURA:</a:t>
            </a:r>
          </a:p>
          <a:p>
            <a:r>
              <a:rPr lang="it-IT" sz="1200" b="1" dirty="0">
                <a:solidFill>
                  <a:srgbClr val="002060"/>
                </a:solidFill>
              </a:rPr>
              <a:t>INTERRUZIONE DELLA CONTINUITA’ </a:t>
            </a:r>
            <a:r>
              <a:rPr lang="it-IT" sz="1200" b="1" dirty="0" err="1">
                <a:solidFill>
                  <a:srgbClr val="002060"/>
                </a:solidFill>
              </a:rPr>
              <a:t>DI</a:t>
            </a:r>
            <a:r>
              <a:rPr lang="it-IT" sz="1200" b="1" dirty="0">
                <a:solidFill>
                  <a:srgbClr val="002060"/>
                </a:solidFill>
              </a:rPr>
              <a:t> UN OSSO</a:t>
            </a:r>
          </a:p>
          <a:p>
            <a:r>
              <a:rPr lang="it-IT" sz="1200" b="1" dirty="0">
                <a:solidFill>
                  <a:srgbClr val="FF0000"/>
                </a:solidFill>
              </a:rPr>
              <a:t>SINTOMI:</a:t>
            </a:r>
            <a:r>
              <a:rPr lang="it-IT" sz="1200" b="1" dirty="0">
                <a:solidFill>
                  <a:srgbClr val="002060"/>
                </a:solidFill>
              </a:rPr>
              <a:t> DOLORE, MOTILITA’ RIDOTTA O ASSENTE</a:t>
            </a:r>
          </a:p>
          <a:p>
            <a:r>
              <a:rPr lang="it-IT" sz="1200" b="1" dirty="0">
                <a:solidFill>
                  <a:srgbClr val="FF0000"/>
                </a:solidFill>
              </a:rPr>
              <a:t>SEGNI:</a:t>
            </a:r>
            <a:r>
              <a:rPr lang="it-IT" sz="1200" b="1" dirty="0">
                <a:solidFill>
                  <a:srgbClr val="002060"/>
                </a:solidFill>
              </a:rPr>
              <a:t> GONFIORE, DEFORMITA’ VISIBILE, POSIZIONE INNATURALE </a:t>
            </a:r>
            <a:r>
              <a:rPr lang="it-IT" sz="1200" b="1" dirty="0" err="1">
                <a:solidFill>
                  <a:srgbClr val="002060"/>
                </a:solidFill>
              </a:rPr>
              <a:t>DI</a:t>
            </a:r>
            <a:r>
              <a:rPr lang="it-IT" sz="1200" b="1" dirty="0">
                <a:solidFill>
                  <a:srgbClr val="002060"/>
                </a:solidFill>
              </a:rPr>
              <a:t> UN ARTO,EMATOMA</a:t>
            </a:r>
          </a:p>
          <a:p>
            <a:r>
              <a:rPr lang="it-IT" sz="1200" b="1" dirty="0">
                <a:solidFill>
                  <a:srgbClr val="FF0000"/>
                </a:solidFill>
              </a:rPr>
              <a:t>COMPLICANZE :</a:t>
            </a:r>
            <a:r>
              <a:rPr lang="it-IT" sz="1200" b="1" dirty="0">
                <a:solidFill>
                  <a:srgbClr val="002060"/>
                </a:solidFill>
              </a:rPr>
              <a:t> POSSIBILE LESIONE A LEGAMENTI, TENDINI, NERVI, MUSCOLI, VASI SANGUIGNI</a:t>
            </a:r>
            <a:endParaRPr lang="it-IT" sz="1600" b="1" dirty="0">
              <a:solidFill>
                <a:srgbClr val="002060"/>
              </a:solidFill>
            </a:endParaRPr>
          </a:p>
        </p:txBody>
      </p:sp>
      <p:pic>
        <p:nvPicPr>
          <p:cNvPr id="11" name="Immagine 10" descr="smith-s-frattura_~9790r.jpg"/>
          <p:cNvPicPr>
            <a:picLocks noChangeAspect="1"/>
          </p:cNvPicPr>
          <p:nvPr/>
        </p:nvPicPr>
        <p:blipFill>
          <a:blip r:embed="rId2" cstate="print"/>
          <a:stretch>
            <a:fillRect/>
          </a:stretch>
        </p:blipFill>
        <p:spPr>
          <a:xfrm>
            <a:off x="7884368" y="5085184"/>
            <a:ext cx="862458" cy="633291"/>
          </a:xfrm>
          <a:prstGeom prst="rect">
            <a:avLst/>
          </a:prstGeom>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797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FAAF531C-BEF5-BB48-0D1C-BBA45F4DB6F1}"/>
              </a:ext>
            </a:extLst>
          </p:cNvPr>
          <p:cNvSpPr>
            <a:spLocks noGrp="1"/>
          </p:cNvSpPr>
          <p:nvPr>
            <p:ph type="ftr" sz="quarter" idx="11"/>
          </p:nvPr>
        </p:nvSpPr>
        <p:spPr/>
        <p:txBody>
          <a:bodyPr/>
          <a:lstStyle/>
          <a:p>
            <a:pPr>
              <a:defRPr/>
            </a:pPr>
            <a:r>
              <a:rPr lang="en-GB">
                <a:solidFill>
                  <a:srgbClr val="FFFFFF"/>
                </a:solidFill>
              </a:rPr>
              <a:t>Prometeo srl</a:t>
            </a:r>
          </a:p>
        </p:txBody>
      </p:sp>
      <p:sp>
        <p:nvSpPr>
          <p:cNvPr id="4" name="Segnaposto numero diapositiva 3">
            <a:extLst>
              <a:ext uri="{FF2B5EF4-FFF2-40B4-BE49-F238E27FC236}">
                <a16:creationId xmlns:a16="http://schemas.microsoft.com/office/drawing/2014/main" id="{92B3FE80-4320-085E-EF8A-4A643D3D9782}"/>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32</a:t>
            </a:fld>
            <a:endParaRPr lang="en-GB" altLang="it-IT">
              <a:solidFill>
                <a:srgbClr val="FFFFFF"/>
              </a:solidFill>
            </a:endParaRPr>
          </a:p>
        </p:txBody>
      </p:sp>
      <p:pic>
        <p:nvPicPr>
          <p:cNvPr id="5" name="Immagine 4">
            <a:extLst>
              <a:ext uri="{FF2B5EF4-FFF2-40B4-BE49-F238E27FC236}">
                <a16:creationId xmlns:a16="http://schemas.microsoft.com/office/drawing/2014/main" id="{37D360F4-087F-491F-2732-4FD6B55D575C}"/>
              </a:ext>
            </a:extLst>
          </p:cNvPr>
          <p:cNvPicPr>
            <a:picLocks noChangeAspect="1"/>
          </p:cNvPicPr>
          <p:nvPr/>
        </p:nvPicPr>
        <p:blipFill rotWithShape="1">
          <a:blip r:embed="rId2"/>
          <a:srcRect b="8602"/>
          <a:stretch/>
        </p:blipFill>
        <p:spPr>
          <a:xfrm>
            <a:off x="107504" y="260648"/>
            <a:ext cx="8761110" cy="5805200"/>
          </a:xfrm>
          <a:prstGeom prst="rect">
            <a:avLst/>
          </a:prstGeom>
        </p:spPr>
      </p:pic>
    </p:spTree>
    <p:extLst>
      <p:ext uri="{BB962C8B-B14F-4D97-AF65-F5344CB8AC3E}">
        <p14:creationId xmlns:p14="http://schemas.microsoft.com/office/powerpoint/2010/main" val="3563532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0687" y="400943"/>
            <a:ext cx="8543801" cy="461665"/>
          </a:xfrm>
          <a:prstGeom prst="rect">
            <a:avLst/>
          </a:prstGeom>
          <a:noFill/>
        </p:spPr>
        <p:txBody>
          <a:bodyPr wrap="square" rtlCol="0">
            <a:spAutoFit/>
          </a:bodyPr>
          <a:lstStyle/>
          <a:p>
            <a:r>
              <a:rPr lang="it-IT" sz="2400" b="1" dirty="0">
                <a:solidFill>
                  <a:srgbClr val="FF0000"/>
                </a:solidFill>
              </a:rPr>
              <a:t>LESIONI DELL’APPARATO MUSCOLO-SCHELETRICO</a:t>
            </a:r>
          </a:p>
        </p:txBody>
      </p:sp>
      <p:sp>
        <p:nvSpPr>
          <p:cNvPr id="4" name="CasellaDiTesto 3"/>
          <p:cNvSpPr txBox="1"/>
          <p:nvPr/>
        </p:nvSpPr>
        <p:spPr>
          <a:xfrm>
            <a:off x="251520" y="1340768"/>
            <a:ext cx="7452553" cy="3785652"/>
          </a:xfrm>
          <a:prstGeom prst="rect">
            <a:avLst/>
          </a:prstGeom>
          <a:noFill/>
        </p:spPr>
        <p:txBody>
          <a:bodyPr wrap="none" rtlCol="0">
            <a:spAutoFit/>
          </a:bodyPr>
          <a:lstStyle/>
          <a:p>
            <a:r>
              <a:rPr lang="it-IT" sz="1600" b="1" dirty="0">
                <a:solidFill>
                  <a:srgbClr val="FF0000"/>
                </a:solidFill>
              </a:rPr>
              <a:t>DISTORSIONE – COSA FARE:</a:t>
            </a:r>
          </a:p>
          <a:p>
            <a:endParaRPr lang="it-IT" sz="1600" b="1" dirty="0">
              <a:solidFill>
                <a:srgbClr val="FF0000"/>
              </a:solidFill>
            </a:endParaRPr>
          </a:p>
          <a:p>
            <a:r>
              <a:rPr lang="it-IT" sz="1400" b="1" dirty="0">
                <a:solidFill>
                  <a:srgbClr val="002060"/>
                </a:solidFill>
              </a:rPr>
              <a:t>GHIACCIO (per 15/20 minuti)</a:t>
            </a:r>
          </a:p>
          <a:p>
            <a:r>
              <a:rPr lang="it-IT" sz="1400" b="1" dirty="0">
                <a:solidFill>
                  <a:srgbClr val="002060"/>
                </a:solidFill>
              </a:rPr>
              <a:t>ARTO IMMOBILE</a:t>
            </a:r>
          </a:p>
          <a:p>
            <a:r>
              <a:rPr lang="it-IT" sz="1400" b="1" dirty="0">
                <a:solidFill>
                  <a:srgbClr val="002060"/>
                </a:solidFill>
              </a:rPr>
              <a:t>PORTARE LA PERSONA IN PRONTO SOCCORSO</a:t>
            </a:r>
          </a:p>
          <a:p>
            <a:endParaRPr lang="it-IT" sz="1600" dirty="0"/>
          </a:p>
          <a:p>
            <a:endParaRPr lang="it-IT" sz="1600" dirty="0"/>
          </a:p>
          <a:p>
            <a:r>
              <a:rPr lang="it-IT" sz="1600" b="1" dirty="0">
                <a:solidFill>
                  <a:srgbClr val="FF0000"/>
                </a:solidFill>
              </a:rPr>
              <a:t>LUSSAZIONE – COSA FARE:</a:t>
            </a:r>
          </a:p>
          <a:p>
            <a:r>
              <a:rPr lang="it-IT" sz="1400" b="1" dirty="0">
                <a:solidFill>
                  <a:srgbClr val="002060"/>
                </a:solidFill>
              </a:rPr>
              <a:t>GHIACCIO (per 15/20 minuti)</a:t>
            </a:r>
          </a:p>
          <a:p>
            <a:r>
              <a:rPr lang="it-IT" sz="1400" b="1" dirty="0">
                <a:solidFill>
                  <a:srgbClr val="002060"/>
                </a:solidFill>
              </a:rPr>
              <a:t>ARTO IMMOBILE</a:t>
            </a:r>
          </a:p>
          <a:p>
            <a:r>
              <a:rPr lang="it-IT" sz="1400" b="1" dirty="0">
                <a:solidFill>
                  <a:srgbClr val="002060"/>
                </a:solidFill>
              </a:rPr>
              <a:t>PORTARE LA PERSONA IN PRONTO SOCCORSO	</a:t>
            </a:r>
          </a:p>
          <a:p>
            <a:endParaRPr lang="it-IT" sz="1600" dirty="0"/>
          </a:p>
          <a:p>
            <a:endParaRPr lang="it-IT" sz="1600" dirty="0"/>
          </a:p>
          <a:p>
            <a:r>
              <a:rPr lang="it-IT" sz="1600" b="1" dirty="0">
                <a:solidFill>
                  <a:srgbClr val="FF0000"/>
                </a:solidFill>
              </a:rPr>
              <a:t>!!!ATTENZIONE!!! IL FAI DA TE E’ PERICOLOSO</a:t>
            </a:r>
          </a:p>
          <a:p>
            <a:r>
              <a:rPr lang="it-IT" sz="1400" b="1" dirty="0">
                <a:solidFill>
                  <a:srgbClr val="002060"/>
                </a:solidFill>
              </a:rPr>
              <a:t>SE </a:t>
            </a:r>
            <a:r>
              <a:rPr lang="it-IT" sz="1400" b="1" dirty="0" err="1">
                <a:solidFill>
                  <a:srgbClr val="002060"/>
                </a:solidFill>
              </a:rPr>
              <a:t>CI</a:t>
            </a:r>
            <a:r>
              <a:rPr lang="it-IT" sz="1400" b="1" dirty="0">
                <a:solidFill>
                  <a:srgbClr val="002060"/>
                </a:solidFill>
              </a:rPr>
              <a:t> SONO LESIONI INTERNE SENZA ESAMI SPECIFICI NON SI VEDONO</a:t>
            </a:r>
          </a:p>
          <a:p>
            <a:r>
              <a:rPr lang="it-IT" sz="1400" b="1" dirty="0">
                <a:solidFill>
                  <a:srgbClr val="002060"/>
                </a:solidFill>
              </a:rPr>
              <a:t>LE LESIONI INTERNE TRASCURATE COL TEMPO PEGGIORANO LA SITUAZIONE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470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3568" y="389855"/>
            <a:ext cx="8280920" cy="461665"/>
          </a:xfrm>
          <a:prstGeom prst="rect">
            <a:avLst/>
          </a:prstGeom>
          <a:noFill/>
        </p:spPr>
        <p:txBody>
          <a:bodyPr wrap="square" rtlCol="0">
            <a:spAutoFit/>
          </a:bodyPr>
          <a:lstStyle/>
          <a:p>
            <a:pPr algn="ctr"/>
            <a:r>
              <a:rPr lang="it-IT" sz="2400" b="1" dirty="0">
                <a:solidFill>
                  <a:srgbClr val="FF0000"/>
                </a:solidFill>
              </a:rPr>
              <a:t>LESIONI DELL’APPARATO MUSCOLO-SCHELETRICO</a:t>
            </a:r>
          </a:p>
        </p:txBody>
      </p:sp>
      <p:sp>
        <p:nvSpPr>
          <p:cNvPr id="4" name="CasellaDiTesto 3"/>
          <p:cNvSpPr txBox="1"/>
          <p:nvPr/>
        </p:nvSpPr>
        <p:spPr>
          <a:xfrm>
            <a:off x="179512" y="1064311"/>
            <a:ext cx="5715715" cy="3354765"/>
          </a:xfrm>
          <a:prstGeom prst="rect">
            <a:avLst/>
          </a:prstGeom>
          <a:noFill/>
        </p:spPr>
        <p:txBody>
          <a:bodyPr wrap="square" rtlCol="0">
            <a:spAutoFit/>
          </a:bodyPr>
          <a:lstStyle/>
          <a:p>
            <a:pPr algn="ctr"/>
            <a:r>
              <a:rPr lang="it-IT" b="1" dirty="0">
                <a:solidFill>
                  <a:srgbClr val="FF0000"/>
                </a:solidFill>
              </a:rPr>
              <a:t>FRATTURE: DISTINZIONE</a:t>
            </a:r>
          </a:p>
          <a:p>
            <a:pPr algn="ctr"/>
            <a:endParaRPr lang="it-IT" b="1" dirty="0">
              <a:solidFill>
                <a:srgbClr val="FF0000"/>
              </a:solidFill>
            </a:endParaRPr>
          </a:p>
          <a:p>
            <a:r>
              <a:rPr lang="it-IT" sz="1400" b="1" dirty="0">
                <a:solidFill>
                  <a:srgbClr val="FF0000"/>
                </a:solidFill>
              </a:rPr>
              <a:t>DIRETTA –     </a:t>
            </a:r>
            <a:r>
              <a:rPr lang="it-IT" sz="1400" b="1" dirty="0">
                <a:solidFill>
                  <a:srgbClr val="002060"/>
                </a:solidFill>
              </a:rPr>
              <a:t>L’OSSO SI ROMPE SUL PUNTO </a:t>
            </a:r>
            <a:r>
              <a:rPr lang="it-IT" sz="1400" b="1" dirty="0" err="1">
                <a:solidFill>
                  <a:srgbClr val="002060"/>
                </a:solidFill>
              </a:rPr>
              <a:t>D’IMPATTO</a:t>
            </a:r>
            <a:endParaRPr lang="it-IT" sz="1400" b="1" dirty="0">
              <a:solidFill>
                <a:srgbClr val="002060"/>
              </a:solidFill>
            </a:endParaRPr>
          </a:p>
          <a:p>
            <a:r>
              <a:rPr lang="it-IT" sz="1400" b="1" dirty="0">
                <a:solidFill>
                  <a:srgbClr val="FF0000"/>
                </a:solidFill>
              </a:rPr>
              <a:t>INDIRETTA – </a:t>
            </a:r>
            <a:r>
              <a:rPr lang="it-IT" sz="1400" b="1" dirty="0">
                <a:solidFill>
                  <a:srgbClr val="002060"/>
                </a:solidFill>
              </a:rPr>
              <a:t>L’OSSO SI ROMPE SOPRA O SOTTO IL PUNTO </a:t>
            </a:r>
            <a:r>
              <a:rPr lang="it-IT" sz="1400" b="1" dirty="0" err="1">
                <a:solidFill>
                  <a:srgbClr val="002060"/>
                </a:solidFill>
              </a:rPr>
              <a:t>DI</a:t>
            </a:r>
            <a:r>
              <a:rPr lang="it-IT" sz="1400" b="1" dirty="0">
                <a:solidFill>
                  <a:srgbClr val="002060"/>
                </a:solidFill>
              </a:rPr>
              <a:t> IMPATTO</a:t>
            </a:r>
          </a:p>
          <a:p>
            <a:endParaRPr lang="it-IT" sz="1400" b="1" dirty="0">
              <a:solidFill>
                <a:srgbClr val="002060"/>
              </a:solidFill>
            </a:endParaRPr>
          </a:p>
          <a:p>
            <a:r>
              <a:rPr lang="it-IT" sz="1600" b="1" dirty="0">
                <a:solidFill>
                  <a:srgbClr val="FF0000"/>
                </a:solidFill>
              </a:rPr>
              <a:t>FRATTURE: TIPOLOGIA</a:t>
            </a:r>
            <a:endParaRPr lang="it-IT" sz="1400" b="1" dirty="0">
              <a:solidFill>
                <a:srgbClr val="FF0000"/>
              </a:solidFill>
            </a:endParaRPr>
          </a:p>
          <a:p>
            <a:r>
              <a:rPr lang="it-IT" sz="1200" b="1" dirty="0">
                <a:solidFill>
                  <a:srgbClr val="FF0000"/>
                </a:solidFill>
              </a:rPr>
              <a:t>SEMPLICE O COMPOSTA </a:t>
            </a:r>
            <a:r>
              <a:rPr lang="it-IT" sz="1200" b="1" dirty="0">
                <a:solidFill>
                  <a:srgbClr val="002060"/>
                </a:solidFill>
              </a:rPr>
              <a:t>(l’osso si rompe ma rimane in asse)</a:t>
            </a:r>
          </a:p>
          <a:p>
            <a:r>
              <a:rPr lang="it-IT" sz="1200" b="1" dirty="0">
                <a:solidFill>
                  <a:srgbClr val="FF0000"/>
                </a:solidFill>
              </a:rPr>
              <a:t>SCOMPOSTA  </a:t>
            </a:r>
            <a:r>
              <a:rPr lang="it-IT" sz="1200" b="1" dirty="0">
                <a:solidFill>
                  <a:srgbClr val="002060"/>
                </a:solidFill>
              </a:rPr>
              <a:t>                     (l’osso si rompe e si </a:t>
            </a:r>
            <a:r>
              <a:rPr lang="it-IT" sz="1200" b="1" dirty="0" err="1">
                <a:solidFill>
                  <a:srgbClr val="002060"/>
                </a:solidFill>
              </a:rPr>
              <a:t>disassa</a:t>
            </a:r>
            <a:r>
              <a:rPr lang="it-IT" sz="1200" b="1" dirty="0">
                <a:solidFill>
                  <a:srgbClr val="002060"/>
                </a:solidFill>
              </a:rPr>
              <a:t>)</a:t>
            </a:r>
          </a:p>
          <a:p>
            <a:r>
              <a:rPr lang="it-IT" sz="1200" b="1" dirty="0">
                <a:solidFill>
                  <a:srgbClr val="FF0000"/>
                </a:solidFill>
              </a:rPr>
              <a:t>COMMINUTA </a:t>
            </a:r>
            <a:r>
              <a:rPr lang="it-IT" sz="1200" b="1" dirty="0">
                <a:solidFill>
                  <a:srgbClr val="002060"/>
                </a:solidFill>
              </a:rPr>
              <a:t>                     (l’osso si  spezza e si frammenta)</a:t>
            </a:r>
          </a:p>
          <a:p>
            <a:r>
              <a:rPr lang="it-IT" sz="1200" b="1" dirty="0">
                <a:solidFill>
                  <a:srgbClr val="FF0000"/>
                </a:solidFill>
              </a:rPr>
              <a:t>A LEGNO VERDE                 </a:t>
            </a:r>
            <a:r>
              <a:rPr lang="it-IT" sz="1200" b="1" dirty="0">
                <a:solidFill>
                  <a:srgbClr val="002060"/>
                </a:solidFill>
              </a:rPr>
              <a:t>(tipica dei bambini, l’osso non si spezza completamente)</a:t>
            </a:r>
          </a:p>
          <a:p>
            <a:endParaRPr lang="it-IT" sz="1400" b="1" dirty="0">
              <a:solidFill>
                <a:srgbClr val="002060"/>
              </a:solidFill>
            </a:endParaRPr>
          </a:p>
          <a:p>
            <a:r>
              <a:rPr lang="it-IT" sz="1600" b="1" dirty="0">
                <a:solidFill>
                  <a:srgbClr val="FF0000"/>
                </a:solidFill>
              </a:rPr>
              <a:t>LA FRATTURA SCOMPOSTA PUO’ A SUA VOLTA DISTINGUERSI IN </a:t>
            </a:r>
          </a:p>
          <a:p>
            <a:r>
              <a:rPr lang="it-IT" sz="1200" b="1" dirty="0">
                <a:solidFill>
                  <a:srgbClr val="FF0000"/>
                </a:solidFill>
              </a:rPr>
              <a:t>CHIUSA </a:t>
            </a:r>
            <a:r>
              <a:rPr lang="it-IT" sz="1400" b="1" dirty="0">
                <a:solidFill>
                  <a:srgbClr val="002060"/>
                </a:solidFill>
              </a:rPr>
              <a:t>                            </a:t>
            </a:r>
            <a:r>
              <a:rPr lang="it-IT" sz="1200" b="1" dirty="0">
                <a:solidFill>
                  <a:srgbClr val="002060"/>
                </a:solidFill>
              </a:rPr>
              <a:t>(la cute rimane integra, si vede un accavallamento, ma l’osso rimane all’interno del corpo)</a:t>
            </a:r>
            <a:endParaRPr lang="it-IT" sz="1400" b="1" dirty="0">
              <a:solidFill>
                <a:srgbClr val="002060"/>
              </a:solidFill>
            </a:endParaRPr>
          </a:p>
          <a:p>
            <a:r>
              <a:rPr lang="it-IT" sz="1200" b="1" dirty="0">
                <a:solidFill>
                  <a:srgbClr val="FF0000"/>
                </a:solidFill>
              </a:rPr>
              <a:t>APERTA  </a:t>
            </a:r>
            <a:r>
              <a:rPr lang="it-IT" sz="1400" b="1" dirty="0">
                <a:solidFill>
                  <a:srgbClr val="002060"/>
                </a:solidFill>
              </a:rPr>
              <a:t>                           </a:t>
            </a:r>
            <a:r>
              <a:rPr lang="it-IT" sz="1200" b="1" dirty="0">
                <a:solidFill>
                  <a:srgbClr val="002060"/>
                </a:solidFill>
              </a:rPr>
              <a:t>(la cute subisce una lesione e l’osso può uscire all’esterno)</a:t>
            </a:r>
            <a:endParaRPr lang="it-IT" sz="1400" b="1" dirty="0">
              <a:solidFill>
                <a:srgbClr val="002060"/>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descr="Immagine che contiene testo, strumento&#10;&#10;Descrizione generata automaticamente">
            <a:extLst>
              <a:ext uri="{FF2B5EF4-FFF2-40B4-BE49-F238E27FC236}">
                <a16:creationId xmlns:a16="http://schemas.microsoft.com/office/drawing/2014/main" id="{396AB806-21A5-5C7F-F3F1-4D41A5732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227" y="4149080"/>
            <a:ext cx="2962802" cy="2074380"/>
          </a:xfrm>
          <a:prstGeom prst="rect">
            <a:avLst/>
          </a:prstGeom>
        </p:spPr>
      </p:pic>
    </p:spTree>
    <p:extLst>
      <p:ext uri="{BB962C8B-B14F-4D97-AF65-F5344CB8AC3E}">
        <p14:creationId xmlns:p14="http://schemas.microsoft.com/office/powerpoint/2010/main" val="162815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61366" y="389855"/>
            <a:ext cx="8303122" cy="461665"/>
          </a:xfrm>
          <a:prstGeom prst="rect">
            <a:avLst/>
          </a:prstGeom>
          <a:noFill/>
        </p:spPr>
        <p:txBody>
          <a:bodyPr wrap="square" rtlCol="0">
            <a:spAutoFit/>
          </a:bodyPr>
          <a:lstStyle/>
          <a:p>
            <a:pPr algn="ctr"/>
            <a:r>
              <a:rPr lang="it-IT" sz="2400" b="1" dirty="0">
                <a:solidFill>
                  <a:srgbClr val="FF0000"/>
                </a:solidFill>
              </a:rPr>
              <a:t>LESIONI DELL’APPARATO MUSCOLO-SCHELETRICO</a:t>
            </a:r>
          </a:p>
        </p:txBody>
      </p:sp>
      <p:sp>
        <p:nvSpPr>
          <p:cNvPr id="4" name="CasellaDiTesto 3"/>
          <p:cNvSpPr txBox="1"/>
          <p:nvPr/>
        </p:nvSpPr>
        <p:spPr>
          <a:xfrm>
            <a:off x="467544" y="1304465"/>
            <a:ext cx="6626366" cy="2154436"/>
          </a:xfrm>
          <a:prstGeom prst="rect">
            <a:avLst/>
          </a:prstGeom>
          <a:noFill/>
        </p:spPr>
        <p:txBody>
          <a:bodyPr wrap="none" rtlCol="0">
            <a:spAutoFit/>
          </a:bodyPr>
          <a:lstStyle/>
          <a:p>
            <a:r>
              <a:rPr lang="it-IT" b="1" dirty="0">
                <a:solidFill>
                  <a:srgbClr val="FF0000"/>
                </a:solidFill>
              </a:rPr>
              <a:t>FRATTURE COSA FARE</a:t>
            </a:r>
          </a:p>
          <a:p>
            <a:endParaRPr lang="it-IT" dirty="0"/>
          </a:p>
          <a:p>
            <a:r>
              <a:rPr lang="it-IT" sz="1400" b="1" dirty="0">
                <a:solidFill>
                  <a:srgbClr val="002060"/>
                </a:solidFill>
              </a:rPr>
              <a:t>TENERE L’ARTO IMMOBILE</a:t>
            </a:r>
          </a:p>
          <a:p>
            <a:r>
              <a:rPr lang="it-IT" sz="1400" b="1" dirty="0">
                <a:solidFill>
                  <a:srgbClr val="002060"/>
                </a:solidFill>
              </a:rPr>
              <a:t>NON TRAZIONARE</a:t>
            </a:r>
          </a:p>
          <a:p>
            <a:r>
              <a:rPr lang="it-IT" sz="1400" b="1" dirty="0">
                <a:solidFill>
                  <a:srgbClr val="002060"/>
                </a:solidFill>
              </a:rPr>
              <a:t>SE FRATTURA ESPOSTA NON FAR RIENTRARE L’OSSO</a:t>
            </a:r>
          </a:p>
          <a:p>
            <a:r>
              <a:rPr lang="it-IT" sz="1400" b="1" dirty="0">
                <a:solidFill>
                  <a:srgbClr val="002060"/>
                </a:solidFill>
              </a:rPr>
              <a:t>SE POSSIBILE ATTENDERE I SOCCORSI</a:t>
            </a:r>
          </a:p>
          <a:p>
            <a:r>
              <a:rPr lang="it-IT" sz="1400" b="1" dirty="0">
                <a:solidFill>
                  <a:srgbClr val="002060"/>
                </a:solidFill>
              </a:rPr>
              <a:t>SE SI RENDE NECESSARIA L’IMMOBILIZZAZIONE BLOCCARE L’ARTO A VALLE E A MONTE</a:t>
            </a:r>
          </a:p>
          <a:p>
            <a:r>
              <a:rPr lang="it-IT" sz="1400" b="1" dirty="0">
                <a:solidFill>
                  <a:srgbClr val="002060"/>
                </a:solidFill>
              </a:rPr>
              <a:t> RISPETTO ALLA FRATTURA FACENDO ATTENZIONE A NON COMPRIMERE SULLA STESSA</a:t>
            </a:r>
          </a:p>
          <a:p>
            <a:r>
              <a:rPr lang="it-IT" sz="1400" b="1" dirty="0">
                <a:solidFill>
                  <a:srgbClr val="002060"/>
                </a:solidFill>
              </a:rPr>
              <a:t>GHIACCIO (per 15/20 minuti)</a:t>
            </a:r>
          </a:p>
        </p:txBody>
      </p:sp>
      <p:pic>
        <p:nvPicPr>
          <p:cNvPr id="5" name="Immagine 4" descr="braccio1.jpg"/>
          <p:cNvPicPr>
            <a:picLocks noChangeAspect="1"/>
          </p:cNvPicPr>
          <p:nvPr/>
        </p:nvPicPr>
        <p:blipFill>
          <a:blip r:embed="rId2" cstate="print"/>
          <a:stretch>
            <a:fillRect/>
          </a:stretch>
        </p:blipFill>
        <p:spPr>
          <a:xfrm>
            <a:off x="575556" y="3861048"/>
            <a:ext cx="1368152" cy="1717791"/>
          </a:xfrm>
          <a:prstGeom prst="rect">
            <a:avLst/>
          </a:prstGeom>
        </p:spPr>
      </p:pic>
      <p:pic>
        <p:nvPicPr>
          <p:cNvPr id="6" name="Immagine 5" descr="braccio2.jpg"/>
          <p:cNvPicPr>
            <a:picLocks noChangeAspect="1"/>
          </p:cNvPicPr>
          <p:nvPr/>
        </p:nvPicPr>
        <p:blipFill>
          <a:blip r:embed="rId3" cstate="print"/>
          <a:stretch>
            <a:fillRect/>
          </a:stretch>
        </p:blipFill>
        <p:spPr>
          <a:xfrm>
            <a:off x="2195736" y="3861970"/>
            <a:ext cx="1296144" cy="1361456"/>
          </a:xfrm>
          <a:prstGeom prst="rect">
            <a:avLst/>
          </a:prstGeom>
        </p:spPr>
      </p:pic>
      <p:pic>
        <p:nvPicPr>
          <p:cNvPr id="7" name="Immagine 6" descr="braccio2.jpg"/>
          <p:cNvPicPr>
            <a:picLocks noChangeAspect="1"/>
          </p:cNvPicPr>
          <p:nvPr/>
        </p:nvPicPr>
        <p:blipFill>
          <a:blip r:embed="rId3" cstate="print"/>
          <a:stretch>
            <a:fillRect/>
          </a:stretch>
        </p:blipFill>
        <p:spPr>
          <a:xfrm>
            <a:off x="3491880" y="3915795"/>
            <a:ext cx="1296144" cy="1361456"/>
          </a:xfrm>
          <a:prstGeom prst="rect">
            <a:avLst/>
          </a:prstGeom>
        </p:spPr>
      </p:pic>
      <p:pic>
        <p:nvPicPr>
          <p:cNvPr id="8" name="Immagine 7" descr="sal13.jpg"/>
          <p:cNvPicPr>
            <a:picLocks noChangeAspect="1"/>
          </p:cNvPicPr>
          <p:nvPr/>
        </p:nvPicPr>
        <p:blipFill>
          <a:blip r:embed="rId4" cstate="print"/>
          <a:stretch>
            <a:fillRect/>
          </a:stretch>
        </p:blipFill>
        <p:spPr>
          <a:xfrm>
            <a:off x="5580112" y="3893337"/>
            <a:ext cx="946714" cy="2035944"/>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517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2210495" y="404664"/>
            <a:ext cx="4793300" cy="584775"/>
          </a:xfrm>
          <a:prstGeom prst="rect">
            <a:avLst/>
          </a:prstGeom>
          <a:noFill/>
        </p:spPr>
        <p:txBody>
          <a:bodyPr wrap="none" rtlCol="0">
            <a:spAutoFit/>
          </a:bodyPr>
          <a:lstStyle/>
          <a:p>
            <a:pPr algn="ctr"/>
            <a:r>
              <a:rPr lang="it-IT" sz="3200" b="1" dirty="0">
                <a:solidFill>
                  <a:srgbClr val="FF0000"/>
                </a:solidFill>
              </a:rPr>
              <a:t>IL TRAUMA CRANICO</a:t>
            </a:r>
          </a:p>
        </p:txBody>
      </p:sp>
      <p:sp>
        <p:nvSpPr>
          <p:cNvPr id="4" name="CasellaDiTesto 3"/>
          <p:cNvSpPr txBox="1"/>
          <p:nvPr/>
        </p:nvSpPr>
        <p:spPr>
          <a:xfrm>
            <a:off x="271772" y="1335951"/>
            <a:ext cx="7448642" cy="4493538"/>
          </a:xfrm>
          <a:prstGeom prst="rect">
            <a:avLst/>
          </a:prstGeom>
          <a:noFill/>
        </p:spPr>
        <p:txBody>
          <a:bodyPr wrap="none" rtlCol="0">
            <a:spAutoFit/>
          </a:bodyPr>
          <a:lstStyle/>
          <a:p>
            <a:r>
              <a:rPr lang="it-IT" sz="1200" b="1" dirty="0">
                <a:solidFill>
                  <a:srgbClr val="FF0000"/>
                </a:solidFill>
              </a:rPr>
              <a:t>PER TRAUMA CRANICO SI INTENDE UN COLPO PRESO IN TESTA CHE PUO’ CUSARE LESIONI </a:t>
            </a:r>
            <a:r>
              <a:rPr lang="it-IT" sz="1200" b="1" dirty="0" err="1">
                <a:solidFill>
                  <a:srgbClr val="FF0000"/>
                </a:solidFill>
              </a:rPr>
              <a:t>DI</a:t>
            </a:r>
            <a:r>
              <a:rPr lang="it-IT" sz="1200" b="1" dirty="0">
                <a:solidFill>
                  <a:srgbClr val="FF0000"/>
                </a:solidFill>
              </a:rPr>
              <a:t> DUE LIVELLI:</a:t>
            </a:r>
          </a:p>
          <a:p>
            <a:endParaRPr lang="it-IT" sz="1200" b="1" dirty="0"/>
          </a:p>
          <a:p>
            <a:r>
              <a:rPr lang="it-IT" sz="1200" b="1" dirty="0">
                <a:solidFill>
                  <a:srgbClr val="C00000"/>
                </a:solidFill>
              </a:rPr>
              <a:t>ALL’INVOLUCRO ESTERNO (cute, scatola cranica)</a:t>
            </a:r>
          </a:p>
          <a:p>
            <a:r>
              <a:rPr lang="it-IT" sz="1200" b="1" dirty="0">
                <a:solidFill>
                  <a:srgbClr val="C00000"/>
                </a:solidFill>
              </a:rPr>
              <a:t>(Contusione,abrasione, escoriazione, ferite, fratture delle ossa facciali, della base cranica o volta cranica)</a:t>
            </a:r>
          </a:p>
          <a:p>
            <a:endParaRPr lang="it-IT" sz="1200" b="1" dirty="0"/>
          </a:p>
          <a:p>
            <a:r>
              <a:rPr lang="it-IT" sz="1400" b="1" dirty="0">
                <a:solidFill>
                  <a:srgbClr val="002060"/>
                </a:solidFill>
              </a:rPr>
              <a:t>ALL’ENCEFALO (cervello, cervelletto bulbo)</a:t>
            </a:r>
          </a:p>
          <a:p>
            <a:endParaRPr lang="it-IT" sz="1400" b="1" dirty="0">
              <a:solidFill>
                <a:srgbClr val="00B050"/>
              </a:solidFill>
            </a:endParaRPr>
          </a:p>
          <a:p>
            <a:endParaRPr lang="it-IT" sz="1400" b="1" dirty="0">
              <a:solidFill>
                <a:srgbClr val="00B050"/>
              </a:solidFill>
            </a:endParaRPr>
          </a:p>
          <a:p>
            <a:endParaRPr lang="it-IT" sz="1400" b="1" dirty="0">
              <a:solidFill>
                <a:srgbClr val="00B050"/>
              </a:solidFill>
            </a:endParaRPr>
          </a:p>
          <a:p>
            <a:endParaRPr lang="it-IT" sz="1100" b="1" dirty="0">
              <a:solidFill>
                <a:srgbClr val="00B050"/>
              </a:solidFill>
            </a:endParaRPr>
          </a:p>
          <a:p>
            <a:endParaRPr lang="it-IT" sz="1400" b="1" dirty="0">
              <a:solidFill>
                <a:srgbClr val="00B050"/>
              </a:solidFill>
            </a:endParaRPr>
          </a:p>
          <a:p>
            <a:endParaRPr lang="it-IT" sz="1400" b="1" dirty="0">
              <a:solidFill>
                <a:srgbClr val="00B050"/>
              </a:solidFill>
            </a:endParaRPr>
          </a:p>
          <a:p>
            <a:endParaRPr lang="it-IT" sz="1400" b="1" dirty="0">
              <a:solidFill>
                <a:srgbClr val="00B050"/>
              </a:solidFill>
            </a:endParaRPr>
          </a:p>
          <a:p>
            <a:endParaRPr lang="it-IT" sz="1400" b="1" dirty="0">
              <a:solidFill>
                <a:srgbClr val="00B050"/>
              </a:solidFill>
            </a:endParaRPr>
          </a:p>
          <a:p>
            <a:r>
              <a:rPr lang="it-IT" sz="1400" b="1" dirty="0">
                <a:solidFill>
                  <a:srgbClr val="FF0000"/>
                </a:solidFill>
              </a:rPr>
              <a:t>LESIONI ALL’ENCEFALO:</a:t>
            </a:r>
          </a:p>
          <a:p>
            <a:endParaRPr lang="it-IT" sz="1400" b="1" dirty="0">
              <a:solidFill>
                <a:srgbClr val="FF0000"/>
              </a:solidFill>
            </a:endParaRPr>
          </a:p>
          <a:p>
            <a:r>
              <a:rPr lang="it-IT" sz="1200" b="1" dirty="0">
                <a:solidFill>
                  <a:srgbClr val="FF0000"/>
                </a:solidFill>
              </a:rPr>
              <a:t>COMMOZIONE CEREBRALE (Scuotimento del cervello, può portare breve incoscienza e  amnesia, si risolve da sola)</a:t>
            </a:r>
          </a:p>
          <a:p>
            <a:r>
              <a:rPr lang="it-IT" sz="1200" b="1" dirty="0">
                <a:solidFill>
                  <a:srgbClr val="FF0000"/>
                </a:solidFill>
              </a:rPr>
              <a:t>CONTUSIONE CEREBRALE     (Grave lesione che danneggia il sistema nervoso causando anche danni irreversibili)</a:t>
            </a:r>
          </a:p>
          <a:p>
            <a:r>
              <a:rPr lang="it-IT" sz="1200" b="1" dirty="0">
                <a:solidFill>
                  <a:srgbClr val="FF0000"/>
                </a:solidFill>
              </a:rPr>
              <a:t>LA CONTUSIONE PUO’ PROVOCARE:</a:t>
            </a:r>
          </a:p>
          <a:p>
            <a:r>
              <a:rPr lang="it-IT" sz="1200" b="1" dirty="0">
                <a:solidFill>
                  <a:srgbClr val="002060"/>
                </a:solidFill>
              </a:rPr>
              <a:t>EMATOAM A EXTRADURALE (Raccolta di sangue tra la parete interna della scatola cranica e la dura madre )</a:t>
            </a:r>
          </a:p>
          <a:p>
            <a:r>
              <a:rPr lang="it-IT" sz="1200" b="1" dirty="0">
                <a:solidFill>
                  <a:srgbClr val="C00000"/>
                </a:solidFill>
              </a:rPr>
              <a:t>EMATOMA SUBDURALE      (Raccolta di sangue tra la parete interna della scatola cranica e il cervello)</a:t>
            </a:r>
          </a:p>
          <a:p>
            <a:r>
              <a:rPr lang="it-IT" sz="1200" b="1" dirty="0">
                <a:solidFill>
                  <a:srgbClr val="006600"/>
                </a:solidFill>
              </a:rPr>
              <a:t>EMATOMA INTRACEREBRALE (Raccolta sangue all’interno del cervello)</a:t>
            </a:r>
          </a:p>
        </p:txBody>
      </p:sp>
      <p:pic>
        <p:nvPicPr>
          <p:cNvPr id="5" name="Immagine 4" descr="laterale-vista-cranio_~SA702061.jpg"/>
          <p:cNvPicPr>
            <a:picLocks noChangeAspect="1"/>
          </p:cNvPicPr>
          <p:nvPr/>
        </p:nvPicPr>
        <p:blipFill>
          <a:blip r:embed="rId2" cstate="print"/>
          <a:stretch>
            <a:fillRect/>
          </a:stretch>
        </p:blipFill>
        <p:spPr>
          <a:xfrm>
            <a:off x="539552" y="2636912"/>
            <a:ext cx="1224136" cy="1340031"/>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a:extLst>
              <a:ext uri="{FF2B5EF4-FFF2-40B4-BE49-F238E27FC236}">
                <a16:creationId xmlns:a16="http://schemas.microsoft.com/office/drawing/2014/main" id="{6CB3A0B2-3BB6-9748-9A55-9A0ADF419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2519214"/>
            <a:ext cx="2807217" cy="1871477"/>
          </a:xfrm>
          <a:prstGeom prst="rect">
            <a:avLst/>
          </a:prstGeom>
        </p:spPr>
      </p:pic>
      <p:pic>
        <p:nvPicPr>
          <p:cNvPr id="10" name="Immagine 9">
            <a:extLst>
              <a:ext uri="{FF2B5EF4-FFF2-40B4-BE49-F238E27FC236}">
                <a16:creationId xmlns:a16="http://schemas.microsoft.com/office/drawing/2014/main" id="{B6018878-E397-8A8B-FD47-1660345C1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100" y="2519214"/>
            <a:ext cx="2351606" cy="1567737"/>
          </a:xfrm>
          <a:prstGeom prst="rect">
            <a:avLst/>
          </a:prstGeom>
        </p:spPr>
      </p:pic>
    </p:spTree>
    <p:extLst>
      <p:ext uri="{BB962C8B-B14F-4D97-AF65-F5344CB8AC3E}">
        <p14:creationId xmlns:p14="http://schemas.microsoft.com/office/powerpoint/2010/main" val="1868131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99792" y="404664"/>
            <a:ext cx="3773405" cy="584775"/>
          </a:xfrm>
          <a:prstGeom prst="rect">
            <a:avLst/>
          </a:prstGeom>
          <a:noFill/>
        </p:spPr>
        <p:txBody>
          <a:bodyPr wrap="none" rtlCol="0">
            <a:spAutoFit/>
          </a:bodyPr>
          <a:lstStyle/>
          <a:p>
            <a:r>
              <a:rPr lang="it-IT" sz="3200" b="1" dirty="0">
                <a:solidFill>
                  <a:srgbClr val="FF0000"/>
                </a:solidFill>
              </a:rPr>
              <a:t>IL TRAUMA CRANICO</a:t>
            </a:r>
          </a:p>
        </p:txBody>
      </p:sp>
      <p:sp>
        <p:nvSpPr>
          <p:cNvPr id="4" name="CasellaDiTesto 3"/>
          <p:cNvSpPr txBox="1"/>
          <p:nvPr/>
        </p:nvSpPr>
        <p:spPr>
          <a:xfrm>
            <a:off x="425611" y="1451229"/>
            <a:ext cx="8321765" cy="3662541"/>
          </a:xfrm>
          <a:prstGeom prst="rect">
            <a:avLst/>
          </a:prstGeom>
          <a:noFill/>
        </p:spPr>
        <p:txBody>
          <a:bodyPr wrap="none" rtlCol="0">
            <a:spAutoFit/>
          </a:bodyPr>
          <a:lstStyle/>
          <a:p>
            <a:r>
              <a:rPr lang="it-IT" sz="1600" b="1" dirty="0">
                <a:solidFill>
                  <a:srgbClr val="FF0000"/>
                </a:solidFill>
              </a:rPr>
              <a:t>COSA FARE:</a:t>
            </a:r>
          </a:p>
          <a:p>
            <a:endParaRPr lang="it-IT" sz="1600" b="1" dirty="0">
              <a:solidFill>
                <a:srgbClr val="FF0000"/>
              </a:solidFill>
            </a:endParaRPr>
          </a:p>
          <a:p>
            <a:endParaRPr lang="it-IT" sz="1600" b="1" dirty="0">
              <a:solidFill>
                <a:srgbClr val="FF0000"/>
              </a:solidFill>
            </a:endParaRPr>
          </a:p>
          <a:p>
            <a:r>
              <a:rPr lang="it-IT" sz="1400" b="1" dirty="0">
                <a:solidFill>
                  <a:srgbClr val="FF0000"/>
                </a:solidFill>
              </a:rPr>
              <a:t>OSSERVARE LA DINAMICA DELL’EVENTO (può dare un indice di sospetto)</a:t>
            </a:r>
          </a:p>
          <a:p>
            <a:r>
              <a:rPr lang="it-IT" sz="1400" b="1" dirty="0">
                <a:solidFill>
                  <a:srgbClr val="002060"/>
                </a:solidFill>
              </a:rPr>
              <a:t>OSSERVARE LA PERSONA (Eventuali segni e sintomi di shock)</a:t>
            </a:r>
          </a:p>
          <a:p>
            <a:r>
              <a:rPr lang="it-IT" sz="1400" b="1" dirty="0">
                <a:solidFill>
                  <a:srgbClr val="C00000"/>
                </a:solidFill>
              </a:rPr>
              <a:t>OSSERVARE SEGNI PARTICOLARI (Pupille non reattive alla luce, difficoltà di parola,</a:t>
            </a:r>
          </a:p>
          <a:p>
            <a:r>
              <a:rPr lang="it-IT" sz="1400" b="1" dirty="0">
                <a:solidFill>
                  <a:srgbClr val="C00000"/>
                </a:solidFill>
              </a:rPr>
              <a:t> di movimento, pupille di dimensioni diverse, vomito improvviso e a getto)</a:t>
            </a:r>
          </a:p>
          <a:p>
            <a:endParaRPr lang="it-IT" sz="1600" b="1" dirty="0">
              <a:solidFill>
                <a:srgbClr val="FF0000"/>
              </a:solidFill>
            </a:endParaRPr>
          </a:p>
          <a:p>
            <a:r>
              <a:rPr lang="it-IT" sz="1400" b="1" dirty="0">
                <a:solidFill>
                  <a:srgbClr val="FF0000"/>
                </a:solidFill>
              </a:rPr>
              <a:t>!!! ANCHE A DISTANZA </a:t>
            </a:r>
            <a:r>
              <a:rPr lang="it-IT" sz="1400" b="1" dirty="0" err="1">
                <a:solidFill>
                  <a:srgbClr val="FF0000"/>
                </a:solidFill>
              </a:rPr>
              <a:t>DI</a:t>
            </a:r>
            <a:r>
              <a:rPr lang="it-IT" sz="1400" b="1" dirty="0">
                <a:solidFill>
                  <a:srgbClr val="FF0000"/>
                </a:solidFill>
              </a:rPr>
              <a:t> ORE O GIORNI!!!</a:t>
            </a:r>
          </a:p>
          <a:p>
            <a:endParaRPr lang="it-IT" sz="1400" b="1" dirty="0">
              <a:solidFill>
                <a:srgbClr val="FF0000"/>
              </a:solidFill>
            </a:endParaRPr>
          </a:p>
          <a:p>
            <a:r>
              <a:rPr lang="it-IT" sz="1400" b="1" dirty="0">
                <a:solidFill>
                  <a:srgbClr val="FF0000"/>
                </a:solidFill>
              </a:rPr>
              <a:t>GHIACCIO SI</a:t>
            </a:r>
          </a:p>
          <a:p>
            <a:r>
              <a:rPr lang="it-IT" sz="1400" b="1" dirty="0">
                <a:solidFill>
                  <a:srgbClr val="002060"/>
                </a:solidFill>
              </a:rPr>
              <a:t>NON FAR MUOVERE LA PERSONA</a:t>
            </a:r>
          </a:p>
          <a:p>
            <a:r>
              <a:rPr lang="it-IT" sz="1400" b="1" dirty="0">
                <a:solidFill>
                  <a:srgbClr val="006600"/>
                </a:solidFill>
              </a:rPr>
              <a:t>TAMPONARE EVENTUALE FERITA SENZA PREMERE TROPPO SE SI SOSPETTA PRESENZA </a:t>
            </a:r>
          </a:p>
          <a:p>
            <a:r>
              <a:rPr lang="it-IT" sz="1400" b="1" dirty="0" err="1">
                <a:solidFill>
                  <a:srgbClr val="006600"/>
                </a:solidFill>
              </a:rPr>
              <a:t>DI</a:t>
            </a:r>
            <a:r>
              <a:rPr lang="it-IT" sz="1400" b="1" dirty="0">
                <a:solidFill>
                  <a:srgbClr val="006600"/>
                </a:solidFill>
              </a:rPr>
              <a:t> FRATTURA</a:t>
            </a:r>
          </a:p>
          <a:p>
            <a:r>
              <a:rPr lang="it-IT" sz="1400" b="1" dirty="0">
                <a:solidFill>
                  <a:srgbClr val="C00000"/>
                </a:solidFill>
              </a:rPr>
              <a:t>IN CASO </a:t>
            </a:r>
            <a:r>
              <a:rPr lang="it-IT" sz="1400" b="1" dirty="0" err="1">
                <a:solidFill>
                  <a:srgbClr val="C00000"/>
                </a:solidFill>
              </a:rPr>
              <a:t>DI</a:t>
            </a:r>
            <a:r>
              <a:rPr lang="it-IT" sz="1400" b="1" dirty="0">
                <a:solidFill>
                  <a:srgbClr val="C00000"/>
                </a:solidFill>
              </a:rPr>
              <a:t> SANGUE DA NASO O ORECCHIO NON INFILARE TAMPONI</a:t>
            </a:r>
          </a:p>
          <a:p>
            <a:r>
              <a:rPr lang="it-IT" sz="1400" b="1" dirty="0">
                <a:solidFill>
                  <a:srgbClr val="C00000"/>
                </a:solidFill>
              </a:rPr>
              <a:t>OSPEDALIZZAZIONE</a:t>
            </a:r>
          </a:p>
        </p:txBody>
      </p:sp>
      <p:pic>
        <p:nvPicPr>
          <p:cNvPr id="5" name="Immagine 4" descr="95.jpg"/>
          <p:cNvPicPr>
            <a:picLocks noChangeAspect="1"/>
          </p:cNvPicPr>
          <p:nvPr/>
        </p:nvPicPr>
        <p:blipFill>
          <a:blip r:embed="rId2" cstate="print"/>
          <a:stretch>
            <a:fillRect/>
          </a:stretch>
        </p:blipFill>
        <p:spPr>
          <a:xfrm>
            <a:off x="7020272" y="3761648"/>
            <a:ext cx="1345171" cy="1011568"/>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a:extLst>
              <a:ext uri="{FF2B5EF4-FFF2-40B4-BE49-F238E27FC236}">
                <a16:creationId xmlns:a16="http://schemas.microsoft.com/office/drawing/2014/main" id="{F11C9F2D-FA3C-2E98-C9D8-EB6C030EB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2135835"/>
            <a:ext cx="1792018" cy="1134945"/>
          </a:xfrm>
          <a:prstGeom prst="rect">
            <a:avLst/>
          </a:prstGeom>
        </p:spPr>
      </p:pic>
    </p:spTree>
    <p:extLst>
      <p:ext uri="{BB962C8B-B14F-4D97-AF65-F5344CB8AC3E}">
        <p14:creationId xmlns:p14="http://schemas.microsoft.com/office/powerpoint/2010/main" val="30634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left)">
                                      <p:cBhvr>
                                        <p:cTn id="12" dur="1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1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10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wipe(left)">
                                      <p:cBhvr>
                                        <p:cTn id="32" dur="10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lide(fromBottom)">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left)">
                                      <p:cBhvr>
                                        <p:cTn id="42" dur="10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wipe(left)">
                                      <p:cBhvr>
                                        <p:cTn id="47" dur="1000"/>
                                        <p:tgtEl>
                                          <p:spTgt spid="4">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12" end="12"/>
                                            </p:txEl>
                                          </p:spTgt>
                                        </p:tgtEl>
                                        <p:attrNameLst>
                                          <p:attrName>style.visibility</p:attrName>
                                        </p:attrNameLst>
                                      </p:cBhvr>
                                      <p:to>
                                        <p:strVal val="visible"/>
                                      </p:to>
                                    </p:set>
                                    <p:animEffect transition="in" filter="wipe(left)">
                                      <p:cBhvr>
                                        <p:cTn id="52" dur="1000"/>
                                        <p:tgtEl>
                                          <p:spTgt spid="4">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animEffect transition="in" filter="wipe(left)">
                                      <p:cBhvr>
                                        <p:cTn id="57" dur="1000"/>
                                        <p:tgtEl>
                                          <p:spTgt spid="4">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4" end="14"/>
                                            </p:txEl>
                                          </p:spTgt>
                                        </p:tgtEl>
                                        <p:attrNameLst>
                                          <p:attrName>style.visibility</p:attrName>
                                        </p:attrNameLst>
                                      </p:cBhvr>
                                      <p:to>
                                        <p:strVal val="visible"/>
                                      </p:to>
                                    </p:set>
                                    <p:animEffect transition="in" filter="wipe(left)">
                                      <p:cBhvr>
                                        <p:cTn id="62" dur="1000"/>
                                        <p:tgtEl>
                                          <p:spTgt spid="4">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animEffect transition="in" filter="wipe(left)">
                                      <p:cBhvr>
                                        <p:cTn id="67"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04701" y="244854"/>
            <a:ext cx="6681381" cy="461665"/>
          </a:xfrm>
          <a:prstGeom prst="rect">
            <a:avLst/>
          </a:prstGeom>
          <a:noFill/>
        </p:spPr>
        <p:txBody>
          <a:bodyPr wrap="none" rtlCol="0">
            <a:spAutoFit/>
          </a:bodyPr>
          <a:lstStyle/>
          <a:p>
            <a:pPr algn="ctr"/>
            <a:r>
              <a:rPr lang="it-IT" sz="2400" b="1" dirty="0">
                <a:solidFill>
                  <a:srgbClr val="FF0000"/>
                </a:solidFill>
              </a:rPr>
              <a:t>TRAUMA DELLA COLONNA VERTEBRALE</a:t>
            </a:r>
          </a:p>
        </p:txBody>
      </p:sp>
      <p:sp>
        <p:nvSpPr>
          <p:cNvPr id="4" name="CasellaDiTesto 3"/>
          <p:cNvSpPr txBox="1"/>
          <p:nvPr/>
        </p:nvSpPr>
        <p:spPr>
          <a:xfrm>
            <a:off x="323528" y="1366291"/>
            <a:ext cx="7223709" cy="1384995"/>
          </a:xfrm>
          <a:prstGeom prst="rect">
            <a:avLst/>
          </a:prstGeom>
          <a:noFill/>
        </p:spPr>
        <p:txBody>
          <a:bodyPr wrap="none" rtlCol="0">
            <a:spAutoFit/>
          </a:bodyPr>
          <a:lstStyle/>
          <a:p>
            <a:r>
              <a:rPr lang="it-IT" sz="1200" b="1" dirty="0">
                <a:solidFill>
                  <a:srgbClr val="FF0000"/>
                </a:solidFill>
                <a:latin typeface="Arial" panose="020B0604020202020204" pitchFamily="34" charset="0"/>
                <a:cs typeface="Arial" panose="020B0604020202020204" pitchFamily="34" charset="0"/>
              </a:rPr>
              <a:t>COMPOSTA DA 33/34 VERTEBRE (7 cervicali,12 dorsali,5lombari,5sacrali,3/5coccigee)</a:t>
            </a:r>
          </a:p>
          <a:p>
            <a:r>
              <a:rPr lang="it-IT" sz="1200" b="1" dirty="0">
                <a:solidFill>
                  <a:srgbClr val="002060"/>
                </a:solidFill>
                <a:latin typeface="Arial" panose="020B0604020202020204" pitchFamily="34" charset="0"/>
                <a:cs typeface="Arial" panose="020B0604020202020204" pitchFamily="34" charset="0"/>
              </a:rPr>
              <a:t>ALL’INTERNO DELLA COLONNA PASSA IL MIDOLLO SPINALE</a:t>
            </a:r>
          </a:p>
          <a:p>
            <a:r>
              <a:rPr lang="it-IT" sz="1200" b="1" dirty="0">
                <a:solidFill>
                  <a:srgbClr val="002060"/>
                </a:solidFill>
                <a:latin typeface="Arial" panose="020B0604020202020204" pitchFamily="34" charset="0"/>
                <a:cs typeface="Arial" panose="020B0604020202020204" pitchFamily="34" charset="0"/>
              </a:rPr>
              <a:t>DA OGNI VERTEBRA ESCONO ED ENTRANO NERVI CHE DANNO E PRENDONO INFORMAZIONI</a:t>
            </a:r>
          </a:p>
          <a:p>
            <a:r>
              <a:rPr lang="it-IT" sz="1200" b="1" dirty="0">
                <a:solidFill>
                  <a:srgbClr val="002060"/>
                </a:solidFill>
                <a:latin typeface="Arial" panose="020B0604020202020204" pitchFamily="34" charset="0"/>
                <a:cs typeface="Arial" panose="020B0604020202020204" pitchFamily="34" charset="0"/>
              </a:rPr>
              <a:t>PER LA NOSTRA VITA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RELAZIONE, I MOVIMENTI ECC.</a:t>
            </a:r>
          </a:p>
          <a:p>
            <a:r>
              <a:rPr lang="it-IT" sz="1200" b="1" dirty="0">
                <a:solidFill>
                  <a:srgbClr val="C00000"/>
                </a:solidFill>
                <a:latin typeface="Arial" panose="020B0604020202020204" pitchFamily="34" charset="0"/>
                <a:cs typeface="Arial" panose="020B0604020202020204" pitchFamily="34" charset="0"/>
              </a:rPr>
              <a:t>UNA LESIONE AL MIDOLLO PUO’ PORTARE A DANNI IRREVERSIBILI (paralisi parziale o totale,</a:t>
            </a:r>
          </a:p>
          <a:p>
            <a:r>
              <a:rPr lang="it-IT" sz="1200" b="1" dirty="0">
                <a:solidFill>
                  <a:srgbClr val="C00000"/>
                </a:solidFill>
                <a:latin typeface="Arial" panose="020B0604020202020204" pitchFamily="34" charset="0"/>
                <a:cs typeface="Arial" panose="020B0604020202020204" pitchFamily="34" charset="0"/>
              </a:rPr>
              <a:t>problemi alla respirazione,problemi al regolare funzionamento degli organi interni)</a:t>
            </a:r>
          </a:p>
          <a:p>
            <a:r>
              <a:rPr lang="it-IT" sz="1200" b="1" dirty="0">
                <a:solidFill>
                  <a:srgbClr val="002060"/>
                </a:solidFill>
                <a:latin typeface="Arial" panose="020B0604020202020204" pitchFamily="34" charset="0"/>
                <a:cs typeface="Arial" panose="020B0604020202020204" pitchFamily="34" charset="0"/>
              </a:rPr>
              <a:t>PIU’ LA LESIONE E’ ALTA MAGGIORI SONO I DANNI RIPORTATI</a:t>
            </a:r>
          </a:p>
        </p:txBody>
      </p:sp>
      <p:pic>
        <p:nvPicPr>
          <p:cNvPr id="5" name="Immagine 4" descr="cervica2.jpg"/>
          <p:cNvPicPr>
            <a:picLocks noChangeAspect="1"/>
          </p:cNvPicPr>
          <p:nvPr/>
        </p:nvPicPr>
        <p:blipFill>
          <a:blip r:embed="rId2" cstate="print"/>
          <a:stretch>
            <a:fillRect/>
          </a:stretch>
        </p:blipFill>
        <p:spPr>
          <a:xfrm>
            <a:off x="493530" y="3573015"/>
            <a:ext cx="1951417" cy="1483077"/>
          </a:xfrm>
          <a:prstGeom prst="rect">
            <a:avLst/>
          </a:prstGeom>
        </p:spPr>
      </p:pic>
      <p:pic>
        <p:nvPicPr>
          <p:cNvPr id="6" name="Immagine 5" descr="vert4.jpg"/>
          <p:cNvPicPr>
            <a:picLocks noChangeAspect="1"/>
          </p:cNvPicPr>
          <p:nvPr/>
        </p:nvPicPr>
        <p:blipFill>
          <a:blip r:embed="rId3" cstate="print"/>
          <a:stretch>
            <a:fillRect/>
          </a:stretch>
        </p:blipFill>
        <p:spPr>
          <a:xfrm>
            <a:off x="3347864" y="3290791"/>
            <a:ext cx="1823467" cy="1965496"/>
          </a:xfrm>
          <a:prstGeom prst="rect">
            <a:avLst/>
          </a:prstGeom>
        </p:spPr>
      </p:pic>
      <p:pic>
        <p:nvPicPr>
          <p:cNvPr id="7" name="Immagine 6" descr="assiale2.jpg"/>
          <p:cNvPicPr>
            <a:picLocks noChangeAspect="1"/>
          </p:cNvPicPr>
          <p:nvPr/>
        </p:nvPicPr>
        <p:blipFill>
          <a:blip r:embed="rId4" cstate="print"/>
          <a:stretch>
            <a:fillRect/>
          </a:stretch>
        </p:blipFill>
        <p:spPr>
          <a:xfrm>
            <a:off x="5768697" y="3590817"/>
            <a:ext cx="1380018" cy="1395239"/>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664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8D1012-D424-00A1-9308-9331601C8ED1}"/>
              </a:ext>
            </a:extLst>
          </p:cNvPr>
          <p:cNvSpPr>
            <a:spLocks noGrp="1"/>
          </p:cNvSpPr>
          <p:nvPr>
            <p:ph type="title"/>
          </p:nvPr>
        </p:nvSpPr>
        <p:spPr/>
        <p:txBody>
          <a:bodyPr/>
          <a:lstStyle/>
          <a:p>
            <a:pPr algn="ctr"/>
            <a:r>
              <a:rPr lang="it-IT" dirty="0">
                <a:solidFill>
                  <a:srgbClr val="FF0000"/>
                </a:solidFill>
              </a:rPr>
              <a:t>LESIONI DELLA COLONNA</a:t>
            </a:r>
          </a:p>
        </p:txBody>
      </p:sp>
      <p:sp>
        <p:nvSpPr>
          <p:cNvPr id="3" name="Segnaposto piè di pagina 2">
            <a:extLst>
              <a:ext uri="{FF2B5EF4-FFF2-40B4-BE49-F238E27FC236}">
                <a16:creationId xmlns:a16="http://schemas.microsoft.com/office/drawing/2014/main" id="{13C9E4DD-CDB3-8D63-7EFD-D6FD095BA486}"/>
              </a:ext>
            </a:extLst>
          </p:cNvPr>
          <p:cNvSpPr>
            <a:spLocks noGrp="1"/>
          </p:cNvSpPr>
          <p:nvPr>
            <p:ph type="ftr" sz="quarter" idx="11"/>
          </p:nvPr>
        </p:nvSpPr>
        <p:spPr/>
        <p:txBody>
          <a:bodyPr/>
          <a:lstStyle/>
          <a:p>
            <a:pPr>
              <a:defRPr/>
            </a:pPr>
            <a:r>
              <a:rPr lang="en-GB">
                <a:solidFill>
                  <a:srgbClr val="FFFFFF"/>
                </a:solidFill>
              </a:rPr>
              <a:t>Prometeo srl</a:t>
            </a:r>
          </a:p>
        </p:txBody>
      </p:sp>
      <p:sp>
        <p:nvSpPr>
          <p:cNvPr id="4" name="Segnaposto numero diapositiva 3">
            <a:extLst>
              <a:ext uri="{FF2B5EF4-FFF2-40B4-BE49-F238E27FC236}">
                <a16:creationId xmlns:a16="http://schemas.microsoft.com/office/drawing/2014/main" id="{237DBBCB-DE60-054E-4531-E3EB2E950C1F}"/>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39</a:t>
            </a:fld>
            <a:endParaRPr lang="en-GB" altLang="it-IT">
              <a:solidFill>
                <a:srgbClr val="FFFFFF"/>
              </a:solidFill>
            </a:endParaRPr>
          </a:p>
        </p:txBody>
      </p:sp>
      <p:sp>
        <p:nvSpPr>
          <p:cNvPr id="6" name="CasellaDiTesto 5">
            <a:extLst>
              <a:ext uri="{FF2B5EF4-FFF2-40B4-BE49-F238E27FC236}">
                <a16:creationId xmlns:a16="http://schemas.microsoft.com/office/drawing/2014/main" id="{30D5DD26-4BC8-0D86-FF67-09AEAAD80A64}"/>
              </a:ext>
            </a:extLst>
          </p:cNvPr>
          <p:cNvSpPr txBox="1"/>
          <p:nvPr/>
        </p:nvSpPr>
        <p:spPr>
          <a:xfrm>
            <a:off x="623143" y="4581128"/>
            <a:ext cx="4572000" cy="923330"/>
          </a:xfrm>
          <a:prstGeom prst="rect">
            <a:avLst/>
          </a:prstGeom>
          <a:noFill/>
        </p:spPr>
        <p:txBody>
          <a:bodyPr wrap="square">
            <a:spAutoFit/>
          </a:bodyPr>
          <a:lstStyle/>
          <a:p>
            <a:r>
              <a:rPr lang="it-IT" dirty="0"/>
              <a:t>Frattura da compressione</a:t>
            </a:r>
          </a:p>
          <a:p>
            <a:r>
              <a:rPr lang="it-IT" dirty="0"/>
              <a:t>Frattura da flessione / distrazione</a:t>
            </a:r>
          </a:p>
          <a:p>
            <a:r>
              <a:rPr lang="it-IT" dirty="0"/>
              <a:t>Frattura da rotazione</a:t>
            </a:r>
          </a:p>
        </p:txBody>
      </p:sp>
      <p:pic>
        <p:nvPicPr>
          <p:cNvPr id="8" name="Immagine 7" descr="Immagine che contiene cibo&#10;&#10;Descrizione generata automaticamente">
            <a:extLst>
              <a:ext uri="{FF2B5EF4-FFF2-40B4-BE49-F238E27FC236}">
                <a16:creationId xmlns:a16="http://schemas.microsoft.com/office/drawing/2014/main" id="{B5FCA4EE-4BB8-91D7-E192-2FDE9EFFB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492569"/>
            <a:ext cx="6552728" cy="2958557"/>
          </a:xfrm>
          <a:prstGeom prst="rect">
            <a:avLst/>
          </a:prstGeom>
        </p:spPr>
      </p:pic>
    </p:spTree>
    <p:extLst>
      <p:ext uri="{BB962C8B-B14F-4D97-AF65-F5344CB8AC3E}">
        <p14:creationId xmlns:p14="http://schemas.microsoft.com/office/powerpoint/2010/main" val="389490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79686" y="1628800"/>
            <a:ext cx="7992888" cy="4320480"/>
          </a:xfrm>
        </p:spPr>
        <p:txBody>
          <a:bodyPr>
            <a:normAutofit/>
          </a:bodyPr>
          <a:lstStyle/>
          <a:p>
            <a:r>
              <a:rPr lang="it-IT" sz="2000" b="1" dirty="0">
                <a:solidFill>
                  <a:srgbClr val="FF0000"/>
                </a:solidFill>
                <a:latin typeface="Arial" panose="020B0604020202020204" pitchFamily="34" charset="0"/>
                <a:cs typeface="Arial" panose="020B0604020202020204" pitchFamily="34" charset="0"/>
              </a:rPr>
              <a:t>COSA FARE:</a:t>
            </a:r>
          </a:p>
          <a:p>
            <a:r>
              <a:rPr lang="it-IT" sz="1600" b="1" dirty="0">
                <a:solidFill>
                  <a:srgbClr val="002060"/>
                </a:solidFill>
                <a:latin typeface="Arial" panose="020B0604020202020204" pitchFamily="34" charset="0"/>
                <a:cs typeface="Arial" panose="020B0604020202020204" pitchFamily="34" charset="0"/>
              </a:rPr>
              <a:t>MANTENERE LA CALMA</a:t>
            </a:r>
          </a:p>
          <a:p>
            <a:r>
              <a:rPr lang="it-IT" sz="1600" b="1" dirty="0">
                <a:solidFill>
                  <a:srgbClr val="002060"/>
                </a:solidFill>
                <a:latin typeface="Arial" panose="020B0604020202020204" pitchFamily="34" charset="0"/>
                <a:cs typeface="Arial" panose="020B0604020202020204" pitchFamily="34" charset="0"/>
              </a:rPr>
              <a:t>VALUTARE LA SICUREZZA DELLA SCENA (SOSTANZE TOSSICHE, FUMO, FIAMME, VETRI, CARICHI PENDENTI, CORRENTE ELETTRICA ECC)</a:t>
            </a:r>
          </a:p>
          <a:p>
            <a:r>
              <a:rPr lang="it-IT" sz="1600" b="1" dirty="0">
                <a:solidFill>
                  <a:srgbClr val="002060"/>
                </a:solidFill>
                <a:latin typeface="Arial" panose="020B0604020202020204" pitchFamily="34" charset="0"/>
                <a:cs typeface="Arial" panose="020B0604020202020204" pitchFamily="34" charset="0"/>
              </a:rPr>
              <a:t>VALUTARE LA DINAMICA DELL’EVENTO (MALORE? INFORTUNIO CASUALE? INCIDENTE?...)</a:t>
            </a:r>
          </a:p>
          <a:p>
            <a:r>
              <a:rPr lang="it-IT" sz="1600" b="1" dirty="0">
                <a:solidFill>
                  <a:srgbClr val="002060"/>
                </a:solidFill>
                <a:latin typeface="Arial" panose="020B0604020202020204" pitchFamily="34" charset="0"/>
                <a:cs typeface="Arial" panose="020B0604020202020204" pitchFamily="34" charset="0"/>
              </a:rPr>
              <a:t>VALUTARE IL RISCHIO EVOLUTIVO IN BASE ALLA DINAMICA</a:t>
            </a:r>
          </a:p>
          <a:p>
            <a:r>
              <a:rPr lang="it-IT" sz="1600" b="1" dirty="0">
                <a:solidFill>
                  <a:srgbClr val="002060"/>
                </a:solidFill>
                <a:latin typeface="Arial" panose="020B0604020202020204" pitchFamily="34" charset="0"/>
                <a:cs typeface="Arial" panose="020B0604020202020204" pitchFamily="34" charset="0"/>
              </a:rPr>
              <a:t>OSSERVARE L’INFORTUNATO E VALUTARE LO STATO DI COSCIENZA</a:t>
            </a:r>
          </a:p>
          <a:p>
            <a:r>
              <a:rPr lang="it-IT" sz="1600" b="1" dirty="0">
                <a:solidFill>
                  <a:srgbClr val="002060"/>
                </a:solidFill>
                <a:latin typeface="Arial" panose="020B0604020202020204" pitchFamily="34" charset="0"/>
                <a:cs typeface="Arial" panose="020B0604020202020204" pitchFamily="34" charset="0"/>
              </a:rPr>
              <a:t>SAPER DISTINGUERE LE SITUAZIONI URGENTI DA QUELLE GRAVI</a:t>
            </a:r>
          </a:p>
          <a:p>
            <a:r>
              <a:rPr lang="it-IT" sz="1600" b="1" dirty="0">
                <a:solidFill>
                  <a:srgbClr val="002060"/>
                </a:solidFill>
                <a:latin typeface="Arial" panose="020B0604020202020204" pitchFamily="34" charset="0"/>
                <a:cs typeface="Arial" panose="020B0604020202020204" pitchFamily="34" charset="0"/>
              </a:rPr>
              <a:t>CHIAMARE  IL  </a:t>
            </a:r>
            <a:r>
              <a:rPr lang="it-IT" sz="1600" b="1" dirty="0">
                <a:solidFill>
                  <a:srgbClr val="FF0000"/>
                </a:solidFill>
                <a:latin typeface="Arial" panose="020B0604020202020204" pitchFamily="34" charset="0"/>
                <a:cs typeface="Arial" panose="020B0604020202020204" pitchFamily="34" charset="0"/>
              </a:rPr>
              <a:t>112 </a:t>
            </a:r>
          </a:p>
          <a:p>
            <a:r>
              <a:rPr lang="it-IT" sz="1600" b="1" dirty="0">
                <a:solidFill>
                  <a:srgbClr val="002060"/>
                </a:solidFill>
                <a:latin typeface="Arial" panose="020B0604020202020204" pitchFamily="34" charset="0"/>
                <a:cs typeface="Arial" panose="020B0604020202020204" pitchFamily="34" charset="0"/>
              </a:rPr>
              <a:t>ESEGUIRE MANOVRE UTILI  AD EVITARE IL PEGGIORAMENTO DELLE CONDIZIONI DELL’INFORTUNATO</a:t>
            </a:r>
          </a:p>
          <a:p>
            <a:r>
              <a:rPr lang="it-IT" sz="1600" b="1" dirty="0">
                <a:solidFill>
                  <a:srgbClr val="002060"/>
                </a:solidFill>
                <a:latin typeface="Arial" panose="020B0604020202020204" pitchFamily="34" charset="0"/>
                <a:cs typeface="Arial" panose="020B0604020202020204" pitchFamily="34" charset="0"/>
              </a:rPr>
              <a:t>ATTENDERE L’ARRIVO DEL MEZZO DI SOCCORSO</a:t>
            </a:r>
          </a:p>
          <a:p>
            <a:endParaRPr lang="it-IT" b="1" dirty="0">
              <a:solidFill>
                <a:srgbClr val="FF0000"/>
              </a:solidFill>
            </a:endParaRPr>
          </a:p>
        </p:txBody>
      </p:sp>
      <p:sp>
        <p:nvSpPr>
          <p:cNvPr id="5" name="Titolo 2"/>
          <p:cNvSpPr>
            <a:spLocks noGrp="1"/>
          </p:cNvSpPr>
          <p:nvPr>
            <p:ph type="title"/>
          </p:nvPr>
        </p:nvSpPr>
        <p:spPr/>
        <p:txBody>
          <a:bodyPr/>
          <a:lstStyle/>
          <a:p>
            <a:pPr algn="ctr"/>
            <a:r>
              <a:rPr lang="it-IT" b="1" dirty="0">
                <a:solidFill>
                  <a:srgbClr val="FF0000"/>
                </a:solidFill>
              </a:rPr>
              <a:t>PRIMO SOCCORSO </a:t>
            </a:r>
          </a:p>
        </p:txBody>
      </p:sp>
      <p:pic>
        <p:nvPicPr>
          <p:cNvPr id="3" name="Immagine 2"/>
          <p:cNvPicPr>
            <a:picLocks noChangeAspect="1"/>
          </p:cNvPicPr>
          <p:nvPr/>
        </p:nvPicPr>
        <p:blipFill>
          <a:blip r:embed="rId2"/>
          <a:stretch>
            <a:fillRect/>
          </a:stretch>
        </p:blipFill>
        <p:spPr>
          <a:xfrm>
            <a:off x="4567237" y="3424237"/>
            <a:ext cx="9525" cy="9525"/>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12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31861" y="461863"/>
            <a:ext cx="6681381" cy="461665"/>
          </a:xfrm>
          <a:prstGeom prst="rect">
            <a:avLst/>
          </a:prstGeom>
          <a:noFill/>
        </p:spPr>
        <p:txBody>
          <a:bodyPr wrap="none" rtlCol="0">
            <a:spAutoFit/>
          </a:bodyPr>
          <a:lstStyle/>
          <a:p>
            <a:pPr algn="ctr"/>
            <a:r>
              <a:rPr lang="it-IT" sz="2400" b="1" dirty="0">
                <a:solidFill>
                  <a:srgbClr val="FF0000"/>
                </a:solidFill>
              </a:rPr>
              <a:t>TRAUMA DELLA COLONNA VERTEBRALE</a:t>
            </a:r>
          </a:p>
        </p:txBody>
      </p:sp>
      <p:sp>
        <p:nvSpPr>
          <p:cNvPr id="4" name="CasellaDiTesto 3"/>
          <p:cNvSpPr txBox="1"/>
          <p:nvPr/>
        </p:nvSpPr>
        <p:spPr>
          <a:xfrm>
            <a:off x="251520" y="1484784"/>
            <a:ext cx="8196924" cy="1877437"/>
          </a:xfrm>
          <a:prstGeom prst="rect">
            <a:avLst/>
          </a:prstGeom>
          <a:noFill/>
        </p:spPr>
        <p:txBody>
          <a:bodyPr wrap="none" rtlCol="0">
            <a:spAutoFit/>
          </a:bodyPr>
          <a:lstStyle/>
          <a:p>
            <a:r>
              <a:rPr lang="it-IT" sz="1400" b="1" dirty="0">
                <a:solidFill>
                  <a:srgbClr val="FF0000"/>
                </a:solidFill>
              </a:rPr>
              <a:t>COSA FARE:</a:t>
            </a:r>
          </a:p>
          <a:p>
            <a:endParaRPr lang="it-IT" sz="1400" b="1" dirty="0">
              <a:solidFill>
                <a:srgbClr val="FF0000"/>
              </a:solidFill>
            </a:endParaRPr>
          </a:p>
          <a:p>
            <a:endParaRPr lang="it-IT" sz="1400" b="1" dirty="0">
              <a:solidFill>
                <a:srgbClr val="FF0000"/>
              </a:solidFill>
            </a:endParaRPr>
          </a:p>
          <a:p>
            <a:r>
              <a:rPr lang="it-IT" sz="1400" b="1" dirty="0">
                <a:solidFill>
                  <a:srgbClr val="FF0000"/>
                </a:solidFill>
              </a:rPr>
              <a:t>OSSERVARE BENE LA DINAMICA DELL’EVENTO</a:t>
            </a:r>
          </a:p>
          <a:p>
            <a:r>
              <a:rPr lang="it-IT" sz="1400" b="1" dirty="0">
                <a:solidFill>
                  <a:srgbClr val="FF0000"/>
                </a:solidFill>
              </a:rPr>
              <a:t>ALLERTARE I SOCCORSI QUALIFICATI</a:t>
            </a:r>
          </a:p>
          <a:p>
            <a:r>
              <a:rPr lang="it-IT" sz="1400" b="1" dirty="0">
                <a:solidFill>
                  <a:srgbClr val="FF0000"/>
                </a:solidFill>
              </a:rPr>
              <a:t>NON MUOVERE L’INFORTUNATO</a:t>
            </a:r>
          </a:p>
          <a:p>
            <a:r>
              <a:rPr lang="it-IT" sz="1400" b="1" dirty="0">
                <a:solidFill>
                  <a:srgbClr val="FF0000"/>
                </a:solidFill>
              </a:rPr>
              <a:t>SE SUSSISTE LO STATO DI NECESSITA’ SPOSTARLO FARLO CON LA DOVUTA CAUTELA</a:t>
            </a:r>
          </a:p>
          <a:p>
            <a:endParaRPr lang="it-IT" dirty="0"/>
          </a:p>
        </p:txBody>
      </p:sp>
      <p:pic>
        <p:nvPicPr>
          <p:cNvPr id="5" name="Immagine 4" descr="tra3.jpg"/>
          <p:cNvPicPr>
            <a:picLocks noChangeAspect="1"/>
          </p:cNvPicPr>
          <p:nvPr/>
        </p:nvPicPr>
        <p:blipFill>
          <a:blip r:embed="rId2" cstate="print"/>
          <a:stretch>
            <a:fillRect/>
          </a:stretch>
        </p:blipFill>
        <p:spPr>
          <a:xfrm>
            <a:off x="467544" y="3861048"/>
            <a:ext cx="1512168" cy="1423217"/>
          </a:xfrm>
          <a:prstGeom prst="rect">
            <a:avLst/>
          </a:prstGeom>
        </p:spPr>
      </p:pic>
      <p:pic>
        <p:nvPicPr>
          <p:cNvPr id="6" name="Immagine 5" descr="Immagine16.png"/>
          <p:cNvPicPr>
            <a:picLocks noChangeAspect="1"/>
          </p:cNvPicPr>
          <p:nvPr/>
        </p:nvPicPr>
        <p:blipFill>
          <a:blip r:embed="rId3" cstate="print"/>
          <a:stretch>
            <a:fillRect/>
          </a:stretch>
        </p:blipFill>
        <p:spPr>
          <a:xfrm>
            <a:off x="2699792" y="3834261"/>
            <a:ext cx="1133333" cy="1609524"/>
          </a:xfrm>
          <a:prstGeom prst="rect">
            <a:avLst/>
          </a:prstGeom>
        </p:spPr>
      </p:pic>
      <p:pic>
        <p:nvPicPr>
          <p:cNvPr id="7" name="Immagine 6" descr="tra2.jpg"/>
          <p:cNvPicPr>
            <a:picLocks noChangeAspect="1"/>
          </p:cNvPicPr>
          <p:nvPr/>
        </p:nvPicPr>
        <p:blipFill>
          <a:blip r:embed="rId4" cstate="print"/>
          <a:stretch>
            <a:fillRect/>
          </a:stretch>
        </p:blipFill>
        <p:spPr>
          <a:xfrm>
            <a:off x="5220072" y="3834261"/>
            <a:ext cx="1045857" cy="1572393"/>
          </a:xfrm>
          <a:prstGeom prst="rect">
            <a:avLst/>
          </a:prstGeom>
        </p:spPr>
      </p:pic>
      <p:pic>
        <p:nvPicPr>
          <p:cNvPr id="8" name="Immagine 7" descr="tra1a.jpg"/>
          <p:cNvPicPr>
            <a:picLocks noChangeAspect="1"/>
          </p:cNvPicPr>
          <p:nvPr/>
        </p:nvPicPr>
        <p:blipFill>
          <a:blip r:embed="rId5" cstate="print"/>
          <a:stretch>
            <a:fillRect/>
          </a:stretch>
        </p:blipFill>
        <p:spPr>
          <a:xfrm>
            <a:off x="6228184" y="3861048"/>
            <a:ext cx="827706" cy="1615455"/>
          </a:xfrm>
          <a:prstGeom prst="rect">
            <a:avLst/>
          </a:prstGeom>
        </p:spPr>
      </p:pic>
      <p:cxnSp>
        <p:nvCxnSpPr>
          <p:cNvPr id="9" name="Connettore 1 8"/>
          <p:cNvCxnSpPr/>
          <p:nvPr/>
        </p:nvCxnSpPr>
        <p:spPr>
          <a:xfrm>
            <a:off x="4990190" y="3660663"/>
            <a:ext cx="2592288" cy="2216609"/>
          </a:xfrm>
          <a:prstGeom prst="line">
            <a:avLst/>
          </a:prstGeom>
          <a:ln w="222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H="1">
            <a:off x="4788024" y="3660663"/>
            <a:ext cx="2520280" cy="2072593"/>
          </a:xfrm>
          <a:prstGeom prst="line">
            <a:avLst/>
          </a:prstGeom>
          <a:ln w="22225"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329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PRIMO SOCCORSO</a:t>
            </a:r>
          </a:p>
        </p:txBody>
      </p:sp>
      <p:pic>
        <p:nvPicPr>
          <p:cNvPr id="3" name="Picture 3" descr="vil%20coyote"/>
          <p:cNvPicPr>
            <a:picLocks noChangeAspect="1" noChangeArrowheads="1"/>
          </p:cNvPicPr>
          <p:nvPr/>
        </p:nvPicPr>
        <p:blipFill>
          <a:blip r:embed="rId2" cstate="print"/>
          <a:srcRect/>
          <a:stretch>
            <a:fillRect/>
          </a:stretch>
        </p:blipFill>
        <p:spPr bwMode="auto">
          <a:xfrm>
            <a:off x="2699792" y="1484784"/>
            <a:ext cx="3175000" cy="5040312"/>
          </a:xfrm>
          <a:prstGeom prst="rect">
            <a:avLst/>
          </a:prstGeom>
          <a:noFill/>
        </p:spPr>
      </p:pic>
      <p:sp>
        <p:nvSpPr>
          <p:cNvPr id="4" name="AutoShape 8"/>
          <p:cNvSpPr>
            <a:spLocks noChangeArrowheads="1"/>
          </p:cNvSpPr>
          <p:nvPr/>
        </p:nvSpPr>
        <p:spPr bwMode="auto">
          <a:xfrm>
            <a:off x="5724128" y="1268760"/>
            <a:ext cx="2808188" cy="1080343"/>
          </a:xfrm>
          <a:prstGeom prst="cloudCallout">
            <a:avLst>
              <a:gd name="adj1" fmla="val -86800"/>
              <a:gd name="adj2" fmla="val 89994"/>
            </a:avLst>
          </a:prstGeom>
          <a:solidFill>
            <a:srgbClr val="FF0000"/>
          </a:solidFill>
          <a:ln w="9525">
            <a:solidFill>
              <a:schemeClr val="tx1"/>
            </a:solidFill>
            <a:round/>
            <a:headEnd/>
            <a:tailEnd/>
          </a:ln>
          <a:effectLst/>
        </p:spPr>
        <p:txBody>
          <a:bodyPr/>
          <a:lstStyle/>
          <a:p>
            <a:pPr algn="ctr"/>
            <a:r>
              <a:rPr lang="it-IT" sz="2800" b="1">
                <a:solidFill>
                  <a:schemeClr val="bg1"/>
                </a:solidFill>
                <a:effectLst>
                  <a:outerShdw blurRad="38100" dist="38100" dir="2700000" algn="tl">
                    <a:srgbClr val="000000"/>
                  </a:outerShdw>
                </a:effectLst>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788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51520" y="1631929"/>
            <a:ext cx="8712968" cy="4497363"/>
          </a:xfrm>
        </p:spPr>
        <p:txBody>
          <a:bodyPr>
            <a:normAutofit/>
          </a:bodyPr>
          <a:lstStyle/>
          <a:p>
            <a:r>
              <a:rPr lang="it-IT" sz="1600" b="1" dirty="0">
                <a:solidFill>
                  <a:srgbClr val="FF0000"/>
                </a:solidFill>
                <a:latin typeface="Arial" panose="020B0604020202020204" pitchFamily="34" charset="0"/>
                <a:cs typeface="Arial" panose="020B0604020202020204" pitchFamily="34" charset="0"/>
              </a:rPr>
              <a:t>COME VALUTARE LO STATO DI COSCIENZA: CONTROLLO DELLE FUNZIONI VITALI</a:t>
            </a:r>
          </a:p>
        </p:txBody>
      </p:sp>
      <p:sp>
        <p:nvSpPr>
          <p:cNvPr id="4" name="Titolo 2"/>
          <p:cNvSpPr>
            <a:spLocks noGrp="1"/>
          </p:cNvSpPr>
          <p:nvPr>
            <p:ph type="title"/>
          </p:nvPr>
        </p:nvSpPr>
        <p:spPr/>
        <p:txBody>
          <a:bodyPr/>
          <a:lstStyle/>
          <a:p>
            <a:pPr algn="ctr"/>
            <a:r>
              <a:rPr lang="it-IT" b="1" dirty="0">
                <a:solidFill>
                  <a:srgbClr val="FF0000"/>
                </a:solidFill>
              </a:rPr>
              <a:t>PRIMO SOCCORSO </a:t>
            </a:r>
          </a:p>
        </p:txBody>
      </p:sp>
      <p:pic>
        <p:nvPicPr>
          <p:cNvPr id="5" name="Immagine 4" descr="Immagine15.png"/>
          <p:cNvPicPr>
            <a:picLocks noChangeAspect="1"/>
          </p:cNvPicPr>
          <p:nvPr/>
        </p:nvPicPr>
        <p:blipFill>
          <a:blip r:embed="rId2" cstate="print"/>
          <a:stretch>
            <a:fillRect/>
          </a:stretch>
        </p:blipFill>
        <p:spPr>
          <a:xfrm>
            <a:off x="671317" y="2120886"/>
            <a:ext cx="1139673" cy="1126939"/>
          </a:xfrm>
          <a:prstGeom prst="rect">
            <a:avLst/>
          </a:prstGeom>
        </p:spPr>
      </p:pic>
      <p:sp>
        <p:nvSpPr>
          <p:cNvPr id="6" name="CasellaDiTesto 5"/>
          <p:cNvSpPr txBox="1"/>
          <p:nvPr/>
        </p:nvSpPr>
        <p:spPr>
          <a:xfrm>
            <a:off x="1907704" y="2268856"/>
            <a:ext cx="5976664" cy="830997"/>
          </a:xfrm>
          <a:prstGeom prst="rect">
            <a:avLst/>
          </a:prstGeom>
          <a:noFill/>
        </p:spPr>
        <p:txBody>
          <a:bodyPr wrap="square" rtlCol="0">
            <a:spAutoFit/>
          </a:bodyPr>
          <a:lstStyle/>
          <a:p>
            <a:r>
              <a:rPr lang="it-IT" sz="1600" b="1" dirty="0">
                <a:solidFill>
                  <a:srgbClr val="002060"/>
                </a:solidFill>
                <a:latin typeface="Arial" panose="020B0604020202020204" pitchFamily="34" charset="0"/>
                <a:cs typeface="Arial" panose="020B0604020202020204" pitchFamily="34" charset="0"/>
              </a:rPr>
              <a:t>SCENA SICURA? MI AVVICINO ALL’INFORTUNATO – CHIAMO AD ALTA VOCE – SCUOTO DELICATAMENTE – PIZZICO (</a:t>
            </a:r>
            <a:r>
              <a:rPr lang="it-IT" sz="1600" b="1" dirty="0">
                <a:solidFill>
                  <a:srgbClr val="FF0000"/>
                </a:solidFill>
                <a:latin typeface="Arial" panose="020B0604020202020204" pitchFamily="34" charset="0"/>
                <a:cs typeface="Arial" panose="020B0604020202020204" pitchFamily="34" charset="0"/>
              </a:rPr>
              <a:t>NO SCHIAFFI IN FACCIA</a:t>
            </a:r>
            <a:r>
              <a:rPr lang="it-IT" sz="1600" b="1" dirty="0">
                <a:solidFill>
                  <a:srgbClr val="002060"/>
                </a:solidFill>
                <a:latin typeface="Arial" panose="020B0604020202020204" pitchFamily="34" charset="0"/>
                <a:cs typeface="Arial" panose="020B0604020202020204" pitchFamily="34" charset="0"/>
              </a:rPr>
              <a:t>!)</a:t>
            </a:r>
          </a:p>
        </p:txBody>
      </p:sp>
      <p:sp>
        <p:nvSpPr>
          <p:cNvPr id="7" name="CasellaDiTesto 6"/>
          <p:cNvSpPr txBox="1"/>
          <p:nvPr/>
        </p:nvSpPr>
        <p:spPr>
          <a:xfrm>
            <a:off x="409747" y="3295836"/>
            <a:ext cx="7488832" cy="584775"/>
          </a:xfrm>
          <a:prstGeom prst="rect">
            <a:avLst/>
          </a:prstGeom>
          <a:noFill/>
        </p:spPr>
        <p:txBody>
          <a:bodyPr wrap="square" rtlCol="0">
            <a:spAutoFit/>
          </a:bodyPr>
          <a:lstStyle/>
          <a:p>
            <a:r>
              <a:rPr lang="it-IT" sz="1600" b="1" dirty="0">
                <a:solidFill>
                  <a:srgbClr val="FF0000"/>
                </a:solidFill>
                <a:latin typeface="Arial" panose="020B0604020202020204" pitchFamily="34" charset="0"/>
                <a:cs typeface="Arial" panose="020B0604020202020204" pitchFamily="34" charset="0"/>
              </a:rPr>
              <a:t>RISPONDE? CONTROLLO COME RESPIRA, VALUTO SE E’ ORIENTATO NELLO SPAZIO E NEL TEMPO, CHIEDO COS’E’ SUCESSO ECC </a:t>
            </a:r>
            <a:r>
              <a:rPr lang="it-IT" sz="1600" b="1" dirty="0" err="1">
                <a:solidFill>
                  <a:srgbClr val="FF0000"/>
                </a:solidFill>
                <a:latin typeface="Arial" panose="020B0604020202020204" pitchFamily="34" charset="0"/>
                <a:cs typeface="Arial" panose="020B0604020202020204" pitchFamily="34" charset="0"/>
              </a:rPr>
              <a:t>ECC</a:t>
            </a:r>
            <a:endParaRPr lang="it-IT" sz="1600" b="1" dirty="0">
              <a:solidFill>
                <a:srgbClr val="FF0000"/>
              </a:solidFill>
              <a:latin typeface="Arial" panose="020B0604020202020204" pitchFamily="34" charset="0"/>
              <a:cs typeface="Arial" panose="020B0604020202020204" pitchFamily="34" charset="0"/>
            </a:endParaRPr>
          </a:p>
        </p:txBody>
      </p:sp>
      <p:sp>
        <p:nvSpPr>
          <p:cNvPr id="8" name="CasellaDiTesto 7"/>
          <p:cNvSpPr txBox="1"/>
          <p:nvPr/>
        </p:nvSpPr>
        <p:spPr>
          <a:xfrm>
            <a:off x="438347" y="4225557"/>
            <a:ext cx="7704856" cy="1569660"/>
          </a:xfrm>
          <a:prstGeom prst="rect">
            <a:avLst/>
          </a:prstGeom>
          <a:noFill/>
        </p:spPr>
        <p:txBody>
          <a:bodyPr wrap="square" rtlCol="0">
            <a:spAutoFit/>
          </a:bodyPr>
          <a:lstStyle/>
          <a:p>
            <a:r>
              <a:rPr lang="it-IT" sz="1600" b="1" dirty="0">
                <a:solidFill>
                  <a:srgbClr val="FF0000"/>
                </a:solidFill>
                <a:latin typeface="Arial" panose="020B0604020202020204" pitchFamily="34" charset="0"/>
                <a:cs typeface="Arial" panose="020B0604020202020204" pitchFamily="34" charset="0"/>
              </a:rPr>
              <a:t>NON RISPONDE? </a:t>
            </a:r>
          </a:p>
          <a:p>
            <a:r>
              <a:rPr lang="it-IT" sz="1600" b="1" dirty="0">
                <a:solidFill>
                  <a:srgbClr val="002060"/>
                </a:solidFill>
                <a:latin typeface="Arial" panose="020B0604020202020204" pitchFamily="34" charset="0"/>
                <a:cs typeface="Arial" panose="020B0604020202020204" pitchFamily="34" charset="0"/>
              </a:rPr>
              <a:t>ESTENDO IL CAPO – CONTROLLO LE VIE AEREE</a:t>
            </a:r>
          </a:p>
          <a:p>
            <a:endParaRPr lang="it-IT" sz="1600" b="1" dirty="0">
              <a:solidFill>
                <a:srgbClr val="FF0000"/>
              </a:solidFill>
              <a:latin typeface="Arial" panose="020B0604020202020204" pitchFamily="34" charset="0"/>
              <a:cs typeface="Arial" panose="020B0604020202020204" pitchFamily="34" charset="0"/>
            </a:endParaRPr>
          </a:p>
          <a:p>
            <a:endParaRPr lang="it-IT" sz="1600" b="1" dirty="0">
              <a:solidFill>
                <a:srgbClr val="FF0000"/>
              </a:solidFill>
              <a:latin typeface="Arial" panose="020B0604020202020204" pitchFamily="34" charset="0"/>
              <a:cs typeface="Arial" panose="020B0604020202020204" pitchFamily="34" charset="0"/>
            </a:endParaRPr>
          </a:p>
          <a:p>
            <a:r>
              <a:rPr lang="it-IT" sz="1600" b="1" dirty="0">
                <a:solidFill>
                  <a:srgbClr val="002060"/>
                </a:solidFill>
                <a:latin typeface="Arial" panose="020B0604020202020204" pitchFamily="34" charset="0"/>
                <a:cs typeface="Arial" panose="020B0604020202020204" pitchFamily="34" charset="0"/>
              </a:rPr>
              <a:t>ESEGUO MANOVRA G.A.S = </a:t>
            </a:r>
          </a:p>
          <a:p>
            <a:r>
              <a:rPr lang="it-IT" sz="1600" b="1" dirty="0">
                <a:solidFill>
                  <a:srgbClr val="002060"/>
                </a:solidFill>
                <a:latin typeface="Arial" panose="020B0604020202020204" pitchFamily="34" charset="0"/>
                <a:cs typeface="Arial" panose="020B0604020202020204" pitchFamily="34" charset="0"/>
              </a:rPr>
              <a:t>GUARDO ASCOLTO SENTO PER 10 SECONDI</a:t>
            </a:r>
          </a:p>
        </p:txBody>
      </p:sp>
      <p:pic>
        <p:nvPicPr>
          <p:cNvPr id="9" name="Immagine 8" descr="Immagine18.png"/>
          <p:cNvPicPr>
            <a:picLocks noChangeAspect="1"/>
          </p:cNvPicPr>
          <p:nvPr/>
        </p:nvPicPr>
        <p:blipFill>
          <a:blip r:embed="rId3" cstate="print"/>
          <a:stretch>
            <a:fillRect/>
          </a:stretch>
        </p:blipFill>
        <p:spPr>
          <a:xfrm>
            <a:off x="5628643" y="4164178"/>
            <a:ext cx="1410786" cy="905430"/>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1" name="Picture 39" descr="ELEMENTI di PRIMO SOCCORSO - DEFIBRILLATORE  Slide 8"/>
          <p:cNvPicPr>
            <a:picLocks noChangeAspect="1" noChangeArrowheads="1"/>
          </p:cNvPicPr>
          <p:nvPr/>
        </p:nvPicPr>
        <p:blipFill rotWithShape="1">
          <a:blip r:embed="rId5">
            <a:extLst>
              <a:ext uri="{28A0092B-C50C-407E-A947-70E740481C1C}">
                <a14:useLocalDpi xmlns:a14="http://schemas.microsoft.com/office/drawing/2010/main" val="0"/>
              </a:ext>
            </a:extLst>
          </a:blip>
          <a:srcRect l="12690" t="59837" r="10545" b="12530"/>
          <a:stretch/>
        </p:blipFill>
        <p:spPr bwMode="auto">
          <a:xfrm>
            <a:off x="7006820" y="4164178"/>
            <a:ext cx="1606787" cy="81878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ELEMENTI di PRIMO SOCCORSO - DEFIBRILLATORE  Slide 9"/>
          <p:cNvPicPr>
            <a:picLocks noChangeAspect="1" noChangeArrowheads="1"/>
          </p:cNvPicPr>
          <p:nvPr/>
        </p:nvPicPr>
        <p:blipFill rotWithShape="1">
          <a:blip r:embed="rId6">
            <a:extLst>
              <a:ext uri="{28A0092B-C50C-407E-A947-70E740481C1C}">
                <a14:useLocalDpi xmlns:a14="http://schemas.microsoft.com/office/drawing/2010/main" val="0"/>
              </a:ext>
            </a:extLst>
          </a:blip>
          <a:srcRect l="18823" t="47674" r="19117" b="15343"/>
          <a:stretch/>
        </p:blipFill>
        <p:spPr bwMode="auto">
          <a:xfrm>
            <a:off x="5628643" y="4920535"/>
            <a:ext cx="1212947" cy="10232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itchFamily="34" charset="0"/>
                <a:cs typeface="Arial" pitchFamily="34" charset="0"/>
              </a:rPr>
            </a:br>
            <a:endParaRPr kumimoji="0" lang="it-IT" altLang="it-IT"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631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51520" y="1556792"/>
            <a:ext cx="8208911" cy="4536504"/>
          </a:xfrm>
        </p:spPr>
        <p:txBody>
          <a:bodyPr>
            <a:normAutofit fontScale="92500" lnSpcReduction="10000"/>
          </a:bodyPr>
          <a:lstStyle/>
          <a:p>
            <a:r>
              <a:rPr lang="it-IT" sz="2000" b="1" dirty="0">
                <a:solidFill>
                  <a:srgbClr val="FF0000"/>
                </a:solidFill>
              </a:rPr>
              <a:t>RESPIRO PRESENTE: </a:t>
            </a:r>
            <a:r>
              <a:rPr lang="it-IT" sz="1800" b="1" dirty="0">
                <a:solidFill>
                  <a:srgbClr val="FF0000"/>
                </a:solidFill>
                <a:latin typeface="Arial" panose="020B0604020202020204" pitchFamily="34" charset="0"/>
                <a:cs typeface="Arial" panose="020B0604020202020204" pitchFamily="34" charset="0"/>
              </a:rPr>
              <a:t>PLS</a:t>
            </a:r>
            <a:r>
              <a:rPr lang="it-IT" sz="1800" b="1" dirty="0">
                <a:solidFill>
                  <a:srgbClr val="002060"/>
                </a:solidFill>
                <a:latin typeface="Arial" panose="020B0604020202020204" pitchFamily="34" charset="0"/>
                <a:cs typeface="Arial" panose="020B0604020202020204" pitchFamily="34" charset="0"/>
              </a:rPr>
              <a:t> (POSIZIONE LATERALE DI SICUREZZA)</a:t>
            </a:r>
          </a:p>
          <a:p>
            <a:r>
              <a:rPr lang="it-IT" sz="1600" b="1" dirty="0">
                <a:solidFill>
                  <a:srgbClr val="002060"/>
                </a:solidFill>
                <a:latin typeface="Arial" panose="020B0604020202020204" pitchFamily="34" charset="0"/>
                <a:cs typeface="Arial" panose="020B0604020202020204" pitchFamily="34" charset="0"/>
              </a:rPr>
              <a:t>POSIZIONE DI ATTESA CHE GARANTISCE IL MANTENIMENTO DELLA RESPIRAZIONE AUTONOMA DEL SOGGETTO</a:t>
            </a:r>
          </a:p>
          <a:p>
            <a:r>
              <a:rPr lang="it-IT" sz="1600" b="1" dirty="0">
                <a:solidFill>
                  <a:srgbClr val="002060"/>
                </a:solidFill>
                <a:latin typeface="Arial" panose="020B0604020202020204" pitchFamily="34" charset="0"/>
                <a:cs typeface="Arial" panose="020B0604020202020204" pitchFamily="34" charset="0"/>
              </a:rPr>
              <a:t>COSI’ POSIZIONATO L’INFORTUNATO NON CORRE IL RISCHIO DI SOFFOCOMENTO </a:t>
            </a:r>
          </a:p>
          <a:p>
            <a:r>
              <a:rPr lang="it-IT" sz="1600" b="1" dirty="0">
                <a:solidFill>
                  <a:srgbClr val="002060"/>
                </a:solidFill>
                <a:latin typeface="Arial" panose="020B0604020202020204" pitchFamily="34" charset="0"/>
                <a:cs typeface="Arial" panose="020B0604020202020204" pitchFamily="34" charset="0"/>
              </a:rPr>
              <a:t>SI ESEGUE CON PERSONA INCOSCIENTE  CHE RESPIRA O COSCIENTE SE C’E’ IL PERICOLO CHE SI AGGRAVI E HO PIU’ INFORTUNATI DA SEGUIRE</a:t>
            </a:r>
          </a:p>
          <a:p>
            <a:r>
              <a:rPr lang="it-IT" sz="1600" b="1" dirty="0">
                <a:solidFill>
                  <a:srgbClr val="002060"/>
                </a:solidFill>
                <a:latin typeface="Arial" panose="020B0604020202020204" pitchFamily="34" charset="0"/>
                <a:cs typeface="Arial" panose="020B0604020202020204" pitchFamily="34" charset="0"/>
              </a:rPr>
              <a:t>SE DEVO ALLONTANARMI PER CHIAMARE AIUTO </a:t>
            </a:r>
          </a:p>
          <a:p>
            <a:r>
              <a:rPr lang="it-IT" sz="1600" b="1" dirty="0">
                <a:solidFill>
                  <a:srgbClr val="002060"/>
                </a:solidFill>
                <a:latin typeface="Arial" panose="020B0604020202020204" pitchFamily="34" charset="0"/>
                <a:cs typeface="Arial" panose="020B0604020202020204" pitchFamily="34" charset="0"/>
              </a:rPr>
              <a:t>LA ESEGUO SOLO SE MI TROVO DI FRONTE  AD UN INFORTUNATO COLTO DA MALORE O CON LIEVE LESIONE NON TRAUMATICA (</a:t>
            </a:r>
            <a:r>
              <a:rPr lang="it-IT" sz="1600" b="1" dirty="0">
                <a:solidFill>
                  <a:srgbClr val="FF0000"/>
                </a:solidFill>
                <a:latin typeface="Arial" panose="020B0604020202020204" pitchFamily="34" charset="0"/>
                <a:cs typeface="Arial" panose="020B0604020202020204" pitchFamily="34" charset="0"/>
              </a:rPr>
              <a:t>NO SE TRAUMA CRANICO, ALLA COLONNA O POLITRAUMA</a:t>
            </a:r>
            <a:r>
              <a:rPr lang="it-IT" sz="1600" b="1" dirty="0">
                <a:solidFill>
                  <a:srgbClr val="002060"/>
                </a:solidFill>
                <a:latin typeface="Arial" panose="020B0604020202020204" pitchFamily="34" charset="0"/>
                <a:cs typeface="Arial" panose="020B0604020202020204" pitchFamily="34" charset="0"/>
              </a:rPr>
              <a:t>)</a:t>
            </a:r>
          </a:p>
          <a:p>
            <a:r>
              <a:rPr lang="it-IT" sz="1600" b="1" dirty="0">
                <a:solidFill>
                  <a:srgbClr val="002060"/>
                </a:solidFill>
                <a:latin typeface="Arial" panose="020B0604020202020204" pitchFamily="34" charset="0"/>
                <a:cs typeface="Arial" panose="020B0604020202020204" pitchFamily="34" charset="0"/>
              </a:rPr>
              <a:t>IN SITUAZIONI “NORMALI” E’ INDIFFERENTE IL LATO SU CUI LA RUOTO</a:t>
            </a:r>
          </a:p>
          <a:p>
            <a:r>
              <a:rPr lang="it-IT" sz="1600" b="1" dirty="0">
                <a:solidFill>
                  <a:srgbClr val="002060"/>
                </a:solidFill>
                <a:latin typeface="Arial" panose="020B0604020202020204" pitchFamily="34" charset="0"/>
                <a:cs typeface="Arial" panose="020B0604020202020204" pitchFamily="34" charset="0"/>
              </a:rPr>
              <a:t>IN PRESENZA DI DONNA GRAVIDA, PER EVITARE DANNI AL FETO, RUOTARLA SUL LATO SINISTRO</a:t>
            </a:r>
          </a:p>
          <a:p>
            <a:r>
              <a:rPr lang="it-IT" sz="1600" b="1" dirty="0">
                <a:solidFill>
                  <a:srgbClr val="002060"/>
                </a:solidFill>
                <a:latin typeface="Arial" panose="020B0604020202020204" pitchFamily="34" charset="0"/>
                <a:cs typeface="Arial" panose="020B0604020202020204" pitchFamily="34" charset="0"/>
              </a:rPr>
              <a:t>IN PRESENZA DI LESIONI NON TRAUMATICHE IL LATO VA SCELTO IN BASE ALLE SITUAZIONI</a:t>
            </a:r>
          </a:p>
          <a:p>
            <a:r>
              <a:rPr lang="it-IT" sz="1600" b="1" dirty="0">
                <a:solidFill>
                  <a:srgbClr val="002060"/>
                </a:solidFill>
                <a:latin typeface="Arial" panose="020B0604020202020204" pitchFamily="34" charset="0"/>
                <a:cs typeface="Arial" panose="020B0604020202020204" pitchFamily="34" charset="0"/>
              </a:rPr>
              <a:t>OGNI DUE MINUTI RICONTROLLO COSCIENZA E RESPIRO</a:t>
            </a:r>
          </a:p>
          <a:p>
            <a:r>
              <a:rPr lang="it-IT" sz="1600" b="1" dirty="0">
                <a:solidFill>
                  <a:srgbClr val="002060"/>
                </a:solidFill>
                <a:latin typeface="Arial" panose="020B0604020202020204" pitchFamily="34" charset="0"/>
                <a:cs typeface="Arial" panose="020B0604020202020204" pitchFamily="34" charset="0"/>
              </a:rPr>
              <a:t>OGNI TRENTA MINUTI, SE POSSIBILE, RUOTO SU LATO OPPOSTO</a:t>
            </a:r>
          </a:p>
          <a:p>
            <a:endParaRPr lang="it-IT" sz="1600" b="1" dirty="0">
              <a:solidFill>
                <a:srgbClr val="002060"/>
              </a:solidFill>
              <a:latin typeface="Arial" panose="020B0604020202020204" pitchFamily="34" charset="0"/>
              <a:cs typeface="Arial" panose="020B0604020202020204" pitchFamily="34" charset="0"/>
            </a:endParaRPr>
          </a:p>
          <a:p>
            <a:endParaRPr lang="it-IT" sz="1800" b="1" dirty="0">
              <a:solidFill>
                <a:srgbClr val="002060"/>
              </a:solidFill>
            </a:endParaRPr>
          </a:p>
          <a:p>
            <a:endParaRPr lang="it-IT" sz="2000" b="1" dirty="0">
              <a:solidFill>
                <a:srgbClr val="002060"/>
              </a:solidFill>
            </a:endParaRPr>
          </a:p>
          <a:p>
            <a:endParaRPr lang="it-IT" sz="2000" b="1" dirty="0">
              <a:solidFill>
                <a:srgbClr val="002060"/>
              </a:solidFill>
            </a:endParaRPr>
          </a:p>
        </p:txBody>
      </p:sp>
      <p:sp>
        <p:nvSpPr>
          <p:cNvPr id="4" name="Titolo 2"/>
          <p:cNvSpPr>
            <a:spLocks noGrp="1"/>
          </p:cNvSpPr>
          <p:nvPr>
            <p:ph type="title"/>
          </p:nvPr>
        </p:nvSpPr>
        <p:spPr/>
        <p:txBody>
          <a:bodyPr/>
          <a:lstStyle/>
          <a:p>
            <a:pPr algn="ctr"/>
            <a:r>
              <a:rPr lang="it-IT" b="1" dirty="0">
                <a:solidFill>
                  <a:srgbClr val="FF0000"/>
                </a:solidFill>
              </a:rPr>
              <a:t>PRIMO SOCCORSO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86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a:spLocks noGrp="1"/>
          </p:cNvSpPr>
          <p:nvPr>
            <p:ph type="title"/>
          </p:nvPr>
        </p:nvSpPr>
        <p:spPr>
          <a:xfrm>
            <a:off x="563616" y="116632"/>
            <a:ext cx="7886700" cy="1325563"/>
          </a:xfrm>
        </p:spPr>
        <p:txBody>
          <a:bodyPr/>
          <a:lstStyle/>
          <a:p>
            <a:pPr algn="ctr"/>
            <a:r>
              <a:rPr lang="it-IT" b="1" dirty="0">
                <a:solidFill>
                  <a:srgbClr val="FF0000"/>
                </a:solidFill>
              </a:rPr>
              <a:t>PLS MANOVRA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95" y="1809898"/>
            <a:ext cx="4320480" cy="6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92" y="2890959"/>
            <a:ext cx="4067698" cy="51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00" y="4021599"/>
            <a:ext cx="4207984" cy="44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795" y="5428923"/>
            <a:ext cx="3924944" cy="45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itchFamily="34" charset="0"/>
                <a:cs typeface="Arial" pitchFamily="34" charset="0"/>
              </a:rPr>
            </a:br>
            <a:endParaRPr kumimoji="0" lang="it-IT" altLang="it-IT" sz="1800" b="0" i="0" u="none" strike="noStrike" cap="none" normalizeH="0" baseline="0">
              <a:ln>
                <a:noFill/>
              </a:ln>
              <a:solidFill>
                <a:schemeClr val="tx1"/>
              </a:solidFill>
              <a:effectLst/>
              <a:latin typeface="Arial" pitchFamily="34" charset="0"/>
              <a:cs typeface="Arial" pitchFamily="34" charset="0"/>
            </a:endParaRPr>
          </a:p>
        </p:txBody>
      </p:sp>
      <p:pic>
        <p:nvPicPr>
          <p:cNvPr id="5" name="Immagine 4">
            <a:extLst>
              <a:ext uri="{FF2B5EF4-FFF2-40B4-BE49-F238E27FC236}">
                <a16:creationId xmlns:a16="http://schemas.microsoft.com/office/drawing/2014/main" id="{7ED13930-259E-FC17-EB60-D345E4AA3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8078" y="2657695"/>
            <a:ext cx="4705922" cy="3529441"/>
          </a:xfrm>
          <a:prstGeom prst="rect">
            <a:avLst/>
          </a:prstGeom>
        </p:spPr>
      </p:pic>
    </p:spTree>
    <p:extLst>
      <p:ext uri="{BB962C8B-B14F-4D97-AF65-F5344CB8AC3E}">
        <p14:creationId xmlns:p14="http://schemas.microsoft.com/office/powerpoint/2010/main" val="19164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168" y="404664"/>
            <a:ext cx="77724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93" y="1358860"/>
            <a:ext cx="8334375"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18" y="3870169"/>
            <a:ext cx="1015415"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199" y="4275775"/>
            <a:ext cx="12922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4209099"/>
            <a:ext cx="257333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42191" y="4681382"/>
            <a:ext cx="8650287" cy="1492716"/>
          </a:xfrm>
          <a:prstGeom prst="rect">
            <a:avLst/>
          </a:prstGeom>
          <a:noFill/>
        </p:spPr>
        <p:txBody>
          <a:bodyPr wrap="square" rtlCol="0">
            <a:spAutoFit/>
          </a:bodyPr>
          <a:lstStyle/>
          <a:p>
            <a:r>
              <a:rPr lang="it-IT" sz="1400" b="1" dirty="0">
                <a:solidFill>
                  <a:srgbClr val="FF0000"/>
                </a:solidFill>
                <a:latin typeface="+mj-lt"/>
              </a:rPr>
              <a:t>L’OSTRUZIONE PUO’ ESSERE </a:t>
            </a:r>
          </a:p>
          <a:p>
            <a:r>
              <a:rPr lang="it-IT" sz="1400" b="1" dirty="0">
                <a:solidFill>
                  <a:srgbClr val="C00000"/>
                </a:solidFill>
                <a:latin typeface="+mj-lt"/>
              </a:rPr>
              <a:t>PARZIALE: </a:t>
            </a:r>
            <a:r>
              <a:rPr lang="it-IT" sz="1100" b="1" dirty="0">
                <a:solidFill>
                  <a:schemeClr val="tx2">
                    <a:lumMod val="75000"/>
                  </a:schemeClr>
                </a:solidFill>
                <a:latin typeface="+mj-lt"/>
              </a:rPr>
              <a:t>IL SOGGETTO RIESCE ANCORA A RESPIRARE, INVITARLO SEMPLICEMENTE A TOSSIRE</a:t>
            </a:r>
            <a:endParaRPr lang="it-IT" sz="1200" b="1" dirty="0">
              <a:solidFill>
                <a:schemeClr val="tx2">
                  <a:lumMod val="75000"/>
                </a:schemeClr>
              </a:solidFill>
              <a:latin typeface="+mj-lt"/>
            </a:endParaRPr>
          </a:p>
          <a:p>
            <a:r>
              <a:rPr lang="it-IT" sz="1400" b="1" dirty="0">
                <a:solidFill>
                  <a:srgbClr val="C00000"/>
                </a:solidFill>
                <a:latin typeface="+mj-lt"/>
              </a:rPr>
              <a:t>TOTALE:</a:t>
            </a:r>
            <a:r>
              <a:rPr lang="it-IT" sz="1400" dirty="0">
                <a:latin typeface="+mj-lt"/>
              </a:rPr>
              <a:t> </a:t>
            </a:r>
            <a:r>
              <a:rPr lang="it-IT" sz="1100" b="1" dirty="0">
                <a:solidFill>
                  <a:srgbClr val="002060"/>
                </a:solidFill>
                <a:latin typeface="+mj-lt"/>
              </a:rPr>
              <a:t>IL SOGGETTO SI PORTA LE MANI ALLA GOLA E DIVENTA CIANOTICO: PROCEDERE CON MANOVRA DI DISOSTRUZIONE (5 COLPI INTRASCAPOLARI CON VIA DI FUGA LATERALE</a:t>
            </a:r>
          </a:p>
          <a:p>
            <a:r>
              <a:rPr lang="it-IT" sz="1200" b="1" dirty="0">
                <a:solidFill>
                  <a:srgbClr val="FF0000"/>
                </a:solidFill>
                <a:latin typeface="+mj-lt"/>
              </a:rPr>
              <a:t>SE IL CORPO ESTRANEO NN ESCE PROCEDERE CON MANOVRA DI HEIMLICH </a:t>
            </a:r>
            <a:r>
              <a:rPr lang="it-IT" sz="1100" b="1" dirty="0">
                <a:solidFill>
                  <a:srgbClr val="002060"/>
                </a:solidFill>
                <a:latin typeface="+mj-lt"/>
              </a:rPr>
              <a:t>(MANO A PUGNO TRA LO STERNO E L’OMBELICO E COMPRESSIONE ADDOMINALE)</a:t>
            </a:r>
            <a:endParaRPr lang="it-IT" sz="1400" b="1" dirty="0">
              <a:solidFill>
                <a:srgbClr val="002060"/>
              </a:solidFill>
              <a:latin typeface="+mj-lt"/>
            </a:endParaRPr>
          </a:p>
          <a:p>
            <a:r>
              <a:rPr lang="it-IT" sz="1200" b="1" dirty="0">
                <a:solidFill>
                  <a:srgbClr val="FF0000"/>
                </a:solidFill>
                <a:latin typeface="+mj-lt"/>
              </a:rPr>
              <a:t>A PERSONA INCOSCIENTE PROCEDO CON RCP</a:t>
            </a:r>
          </a:p>
        </p:txBody>
      </p:sp>
    </p:spTree>
    <p:extLst>
      <p:ext uri="{BB962C8B-B14F-4D97-AF65-F5344CB8AC3E}">
        <p14:creationId xmlns:p14="http://schemas.microsoft.com/office/powerpoint/2010/main" val="14428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1+#ppt_w/2"/>
                                          </p:val>
                                        </p:tav>
                                        <p:tav tm="100000">
                                          <p:val>
                                            <p:strVal val="#ppt_x"/>
                                          </p:val>
                                        </p:tav>
                                      </p:tavLst>
                                    </p:anim>
                                    <p:anim calcmode="lin" valueType="num">
                                      <p:cBhvr additive="base">
                                        <p:cTn id="8"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149A648-E7C0-45C2-BDF3-BBD2BF003690}"/>
              </a:ext>
            </a:extLst>
          </p:cNvPr>
          <p:cNvSpPr>
            <a:spLocks noGrp="1"/>
          </p:cNvSpPr>
          <p:nvPr>
            <p:ph type="title"/>
          </p:nvPr>
        </p:nvSpPr>
        <p:spPr/>
        <p:txBody>
          <a:bodyPr>
            <a:normAutofit/>
          </a:bodyPr>
          <a:lstStyle/>
          <a:p>
            <a:pPr algn="ctr"/>
            <a:r>
              <a:rPr lang="it-IT" sz="3600" b="1" dirty="0">
                <a:solidFill>
                  <a:srgbClr val="FF0000"/>
                </a:solidFill>
              </a:rPr>
              <a:t>DIFFERENZE ANATOMICHE                    ADULTO E PEDIATRICO</a:t>
            </a:r>
          </a:p>
        </p:txBody>
      </p:sp>
      <p:sp>
        <p:nvSpPr>
          <p:cNvPr id="4" name="Segnaposto piè di pagina 3">
            <a:extLst>
              <a:ext uri="{FF2B5EF4-FFF2-40B4-BE49-F238E27FC236}">
                <a16:creationId xmlns:a16="http://schemas.microsoft.com/office/drawing/2014/main" id="{E390191C-80CC-44AF-9FE0-E34948544088}"/>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9ADA8494-862A-4364-92DA-D4EE014E588C}"/>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46</a:t>
            </a:fld>
            <a:endParaRPr lang="en-GB" altLang="it-IT">
              <a:solidFill>
                <a:srgbClr val="FFFFFF"/>
              </a:solidFill>
            </a:endParaRPr>
          </a:p>
        </p:txBody>
      </p:sp>
      <p:pic>
        <p:nvPicPr>
          <p:cNvPr id="7" name="Immagine 6">
            <a:extLst>
              <a:ext uri="{FF2B5EF4-FFF2-40B4-BE49-F238E27FC236}">
                <a16:creationId xmlns:a16="http://schemas.microsoft.com/office/drawing/2014/main" id="{1C3823FC-0641-444D-A0B4-BC2CE0089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39" y="1808957"/>
            <a:ext cx="3086100" cy="1476375"/>
          </a:xfrm>
          <a:prstGeom prst="rect">
            <a:avLst/>
          </a:prstGeom>
        </p:spPr>
      </p:pic>
      <p:pic>
        <p:nvPicPr>
          <p:cNvPr id="9" name="Immagine 8">
            <a:extLst>
              <a:ext uri="{FF2B5EF4-FFF2-40B4-BE49-F238E27FC236}">
                <a16:creationId xmlns:a16="http://schemas.microsoft.com/office/drawing/2014/main" id="{61AD2C79-AD01-40CD-B3FA-A528139E0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08957"/>
            <a:ext cx="3139896" cy="1624805"/>
          </a:xfrm>
          <a:prstGeom prst="rect">
            <a:avLst/>
          </a:prstGeom>
        </p:spPr>
      </p:pic>
      <p:pic>
        <p:nvPicPr>
          <p:cNvPr id="11" name="Immagine 10">
            <a:extLst>
              <a:ext uri="{FF2B5EF4-FFF2-40B4-BE49-F238E27FC236}">
                <a16:creationId xmlns:a16="http://schemas.microsoft.com/office/drawing/2014/main" id="{D24B95E6-5EAF-4FDD-A311-6DBD5B4D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39" y="4040583"/>
            <a:ext cx="3507539" cy="1666081"/>
          </a:xfrm>
          <a:prstGeom prst="rect">
            <a:avLst/>
          </a:prstGeom>
        </p:spPr>
      </p:pic>
    </p:spTree>
    <p:extLst>
      <p:ext uri="{BB962C8B-B14F-4D97-AF65-F5344CB8AC3E}">
        <p14:creationId xmlns:p14="http://schemas.microsoft.com/office/powerpoint/2010/main" val="1829383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3528" y="188640"/>
            <a:ext cx="8496944" cy="369332"/>
          </a:xfrm>
          <a:prstGeom prst="rect">
            <a:avLst/>
          </a:prstGeom>
        </p:spPr>
        <p:txBody>
          <a:bodyPr wrap="square">
            <a:spAutoFit/>
          </a:bodyPr>
          <a:lstStyle/>
          <a:p>
            <a:r>
              <a:rPr lang="it-IT" b="1" dirty="0">
                <a:solidFill>
                  <a:srgbClr val="FF0000"/>
                </a:solidFill>
              </a:rPr>
              <a:t>MANOVRA DI DISOSTRUZIONE (5 COLPI INTRASCAPOLARI CON VIA DI FUGA LATERALE</a:t>
            </a:r>
          </a:p>
        </p:txBody>
      </p:sp>
      <p:pic>
        <p:nvPicPr>
          <p:cNvPr id="4" name="Picture 2" descr="https://www.casateonline.it/public/pub_immagini/2018/Aprile/molteno-cv4.jpg"/>
          <p:cNvPicPr>
            <a:picLocks noChangeAspect="1" noChangeArrowheads="1"/>
          </p:cNvPicPr>
          <p:nvPr/>
        </p:nvPicPr>
        <p:blipFill rotWithShape="1">
          <a:blip r:embed="rId3">
            <a:extLst>
              <a:ext uri="{28A0092B-C50C-407E-A947-70E740481C1C}">
                <a14:useLocalDpi xmlns:a14="http://schemas.microsoft.com/office/drawing/2010/main" val="0"/>
              </a:ext>
            </a:extLst>
          </a:blip>
          <a:srcRect r="69794"/>
          <a:stretch/>
        </p:blipFill>
        <p:spPr bwMode="auto">
          <a:xfrm>
            <a:off x="467543" y="1052736"/>
            <a:ext cx="197426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pediatriajunior.altervista.org/wp-content/uploads/2014/11/manovre-per-il-bambino-percussione-della-schiena-e-compressioni-addominali.png"/>
          <p:cNvPicPr>
            <a:picLocks noChangeAspect="1" noChangeArrowheads="1"/>
          </p:cNvPicPr>
          <p:nvPr/>
        </p:nvPicPr>
        <p:blipFill rotWithShape="1">
          <a:blip r:embed="rId4">
            <a:extLst>
              <a:ext uri="{28A0092B-C50C-407E-A947-70E740481C1C}">
                <a14:useLocalDpi xmlns:a14="http://schemas.microsoft.com/office/drawing/2010/main" val="0"/>
              </a:ext>
            </a:extLst>
          </a:blip>
          <a:srcRect l="8425" r="57246"/>
          <a:stretch/>
        </p:blipFill>
        <p:spPr bwMode="auto">
          <a:xfrm>
            <a:off x="3203848" y="1122251"/>
            <a:ext cx="1595717"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pediatriajunior.altervista.org/wp-content/uploads/2014/11/manovre-nel-lattante.jpg"/>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041267" y="1122251"/>
            <a:ext cx="2143125"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88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85888" y="188640"/>
            <a:ext cx="8650287" cy="769441"/>
          </a:xfrm>
          <a:prstGeom prst="rect">
            <a:avLst/>
          </a:prstGeom>
          <a:noFill/>
        </p:spPr>
        <p:txBody>
          <a:bodyPr wrap="square" rtlCol="0">
            <a:spAutoFit/>
          </a:bodyPr>
          <a:lstStyle/>
          <a:p>
            <a:pPr algn="ctr"/>
            <a:r>
              <a:rPr lang="it-IT" sz="2800" b="1" dirty="0">
                <a:solidFill>
                  <a:srgbClr val="FF0000"/>
                </a:solidFill>
                <a:latin typeface="+mj-lt"/>
              </a:rPr>
              <a:t>MANOVRA DI HEIMLICH</a:t>
            </a:r>
          </a:p>
          <a:p>
            <a:pPr algn="ctr"/>
            <a:r>
              <a:rPr lang="it-IT" sz="1600" b="1" dirty="0">
                <a:solidFill>
                  <a:srgbClr val="FF0000"/>
                </a:solidFill>
                <a:latin typeface="+mj-lt"/>
              </a:rPr>
              <a:t> </a:t>
            </a:r>
            <a:endParaRPr lang="it-IT" b="1" dirty="0">
              <a:solidFill>
                <a:srgbClr val="002060"/>
              </a:solidFill>
              <a:latin typeface="+mj-lt"/>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11"/>
          <a:stretch/>
        </p:blipFill>
        <p:spPr bwMode="auto">
          <a:xfrm>
            <a:off x="6444208" y="1556792"/>
            <a:ext cx="2104094"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Manovra di Heimlich - arte vettoriale royalty-free di Manovra di Heimli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340768"/>
            <a:ext cx="214420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ocedura a step per manovra di heimlich per disostruire le vie aeree - Foto stock royalty-free di Manovra di Heimli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997" r="38044" b="35519"/>
          <a:stretch/>
        </p:blipFill>
        <p:spPr bwMode="auto">
          <a:xfrm>
            <a:off x="3693223" y="4581128"/>
            <a:ext cx="1280160" cy="14504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mergenza Soffocamento Bambino 1"/>
          <p:cNvPicPr>
            <a:picLocks noChangeAspect="1" noChangeArrowheads="1"/>
          </p:cNvPicPr>
          <p:nvPr/>
        </p:nvPicPr>
        <p:blipFill rotWithShape="1">
          <a:blip r:embed="rId6">
            <a:extLst>
              <a:ext uri="{28A0092B-C50C-407E-A947-70E740481C1C}">
                <a14:useLocalDpi xmlns:a14="http://schemas.microsoft.com/office/drawing/2010/main" val="0"/>
              </a:ext>
            </a:extLst>
          </a:blip>
          <a:srcRect l="69807"/>
          <a:stretch/>
        </p:blipFill>
        <p:spPr bwMode="auto">
          <a:xfrm>
            <a:off x="3593915" y="1315623"/>
            <a:ext cx="1843836" cy="299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08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4640" y="260648"/>
            <a:ext cx="8650287" cy="584775"/>
          </a:xfrm>
          <a:prstGeom prst="rect">
            <a:avLst/>
          </a:prstGeom>
          <a:noFill/>
        </p:spPr>
        <p:txBody>
          <a:bodyPr wrap="square" rtlCol="0">
            <a:spAutoFit/>
          </a:bodyPr>
          <a:lstStyle/>
          <a:p>
            <a:pPr algn="ctr"/>
            <a:r>
              <a:rPr lang="it-IT" sz="3200" b="1" dirty="0">
                <a:solidFill>
                  <a:srgbClr val="FF0000"/>
                </a:solidFill>
                <a:latin typeface="+mj-lt"/>
              </a:rPr>
              <a:t>RCP</a:t>
            </a:r>
          </a:p>
        </p:txBody>
      </p:sp>
      <p:pic>
        <p:nvPicPr>
          <p:cNvPr id="8194" name="Picture 2" descr="http://www.definicionabc.com/wp-content/uploads/2015/05/RC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247589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cloud1.nurse24.it/images/wordpress-img/wp-content/uploads/2016/02/RCP_bambi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835558"/>
            <a:ext cx="2248168" cy="149503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i.pinimg.com/564x/6a/c1/be/6ac1be1462cb5e2b9ebdc2f046cab68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835558"/>
            <a:ext cx="2686050" cy="145256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259632" y="3661659"/>
            <a:ext cx="6848350" cy="261610"/>
          </a:xfrm>
          <a:prstGeom prst="rect">
            <a:avLst/>
          </a:prstGeom>
          <a:noFill/>
        </p:spPr>
        <p:txBody>
          <a:bodyPr wrap="none" rtlCol="0">
            <a:spAutoFit/>
          </a:bodyPr>
          <a:lstStyle/>
          <a:p>
            <a:r>
              <a:rPr lang="it-IT" sz="1100" b="1" dirty="0">
                <a:solidFill>
                  <a:srgbClr val="FF0000"/>
                </a:solidFill>
              </a:rPr>
              <a:t>PRIMA DI VENTILARE CONTROLLARE SEMPRE LE VIE AEREE PER VERIFICARE SE IL CORPO ESTRANEO E’ AFFIORATO</a:t>
            </a:r>
          </a:p>
        </p:txBody>
      </p:sp>
      <p:pic>
        <p:nvPicPr>
          <p:cNvPr id="8200" name="Picture 8" descr="https://advancedmedicalcertification.com/wp-content/uploads/2017/12/bls_figure5b-300x3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4313514"/>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advancedmedicalcertification.com/wp-content/uploads/2017/12/bls_figure5c-300x3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4339309"/>
            <a:ext cx="1054325" cy="10543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cpr-test.org/wp-content/uploads/2017/02/CPR-Pocket-mas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9631" y="4305565"/>
            <a:ext cx="2232249" cy="146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4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062485"/>
            <a:ext cx="1584176" cy="316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5624" y="260648"/>
            <a:ext cx="8712968" cy="461665"/>
          </a:xfrm>
          <a:prstGeom prst="rect">
            <a:avLst/>
          </a:prstGeom>
          <a:noFill/>
        </p:spPr>
        <p:txBody>
          <a:bodyPr wrap="square" rtlCol="0">
            <a:spAutoFit/>
          </a:bodyPr>
          <a:lstStyle/>
          <a:p>
            <a:pPr algn="ctr"/>
            <a:r>
              <a:rPr lang="it-IT" sz="2400" b="1" dirty="0">
                <a:solidFill>
                  <a:srgbClr val="FF0000"/>
                </a:solidFill>
                <a:latin typeface="Arial" panose="020B0604020202020204" pitchFamily="34" charset="0"/>
                <a:cs typeface="Arial" panose="020B0604020202020204" pitchFamily="34" charset="0"/>
              </a:rPr>
              <a:t>PRIMO SOCCORSO APP WHERE  ARE  U</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a:extLst>
              <a:ext uri="{FF2B5EF4-FFF2-40B4-BE49-F238E27FC236}">
                <a16:creationId xmlns:a16="http://schemas.microsoft.com/office/drawing/2014/main" id="{53FDD885-E299-331E-ED7C-E92E3063FD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121" y="4479503"/>
            <a:ext cx="2330083" cy="1440160"/>
          </a:xfrm>
          <a:prstGeom prst="rect">
            <a:avLst/>
          </a:prstGeom>
        </p:spPr>
      </p:pic>
      <p:pic>
        <p:nvPicPr>
          <p:cNvPr id="6" name="Immagine 5">
            <a:extLst>
              <a:ext uri="{FF2B5EF4-FFF2-40B4-BE49-F238E27FC236}">
                <a16:creationId xmlns:a16="http://schemas.microsoft.com/office/drawing/2014/main" id="{9B17E7B9-5E81-928E-FE4F-0644BCFD4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63" y="1800873"/>
            <a:ext cx="5565684" cy="4248472"/>
          </a:xfrm>
          <a:prstGeom prst="rect">
            <a:avLst/>
          </a:prstGeom>
        </p:spPr>
      </p:pic>
    </p:spTree>
    <p:extLst>
      <p:ext uri="{BB962C8B-B14F-4D97-AF65-F5344CB8AC3E}">
        <p14:creationId xmlns:p14="http://schemas.microsoft.com/office/powerpoint/2010/main" val="241504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18" y="1437349"/>
            <a:ext cx="1106376" cy="109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26" y="2971836"/>
            <a:ext cx="1414770" cy="90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5" y="2830775"/>
            <a:ext cx="1183229" cy="89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76" y="4365103"/>
            <a:ext cx="1028390" cy="124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4542010"/>
            <a:ext cx="1152128" cy="13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009328" y="310125"/>
            <a:ext cx="7056784" cy="830997"/>
          </a:xfrm>
          <a:prstGeom prst="rect">
            <a:avLst/>
          </a:prstGeom>
          <a:noFill/>
        </p:spPr>
        <p:txBody>
          <a:bodyPr wrap="square" rtlCol="0">
            <a:spAutoFit/>
          </a:bodyPr>
          <a:lstStyle/>
          <a:p>
            <a:pPr algn="ctr"/>
            <a:r>
              <a:rPr lang="it-IT" sz="2400" b="1" dirty="0">
                <a:solidFill>
                  <a:srgbClr val="FF0000"/>
                </a:solidFill>
                <a:latin typeface="Arial" panose="020B0604020202020204" pitchFamily="34" charset="0"/>
                <a:cs typeface="Arial" panose="020B0604020202020204" pitchFamily="34" charset="0"/>
              </a:rPr>
              <a:t>PERSONA INCOSCIENTE CHE NON RESPIRA</a:t>
            </a:r>
          </a:p>
          <a:p>
            <a:pPr algn="ctr"/>
            <a:r>
              <a:rPr lang="it-IT" sz="2400" b="1" dirty="0">
                <a:solidFill>
                  <a:srgbClr val="FF0000"/>
                </a:solidFill>
                <a:latin typeface="Arial" panose="020B0604020202020204" pitchFamily="34" charset="0"/>
                <a:cs typeface="Arial" panose="020B0604020202020204" pitchFamily="34" charset="0"/>
              </a:rPr>
              <a:t>BLSD: BASIC LIFE SUPPORT</a:t>
            </a:r>
          </a:p>
        </p:txBody>
      </p:sp>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1646275"/>
            <a:ext cx="380298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984137" y="2971836"/>
            <a:ext cx="4572000" cy="923330"/>
          </a:xfrm>
          <a:prstGeom prst="rect">
            <a:avLst/>
          </a:prstGeom>
        </p:spPr>
        <p:txBody>
          <a:bodyPr>
            <a:spAutoFit/>
          </a:bodyPr>
          <a:lstStyle/>
          <a:p>
            <a:r>
              <a:rPr lang="it-IT" sz="1200" b="1" dirty="0">
                <a:solidFill>
                  <a:srgbClr val="002060"/>
                </a:solidFill>
                <a:latin typeface="Arial" panose="020B0604020202020204" pitchFamily="34" charset="0"/>
                <a:cs typeface="Arial" panose="020B0604020202020204" pitchFamily="34" charset="0"/>
              </a:rPr>
              <a:t>NON RISPONDE? </a:t>
            </a:r>
          </a:p>
          <a:p>
            <a:r>
              <a:rPr lang="it-IT" sz="1200" b="1" dirty="0">
                <a:solidFill>
                  <a:srgbClr val="002060"/>
                </a:solidFill>
                <a:latin typeface="Arial" panose="020B0604020202020204" pitchFamily="34" charset="0"/>
                <a:cs typeface="Arial" panose="020B0604020202020204" pitchFamily="34" charset="0"/>
              </a:rPr>
              <a:t>ESTENDO IL CAPO – </a:t>
            </a:r>
          </a:p>
          <a:p>
            <a:r>
              <a:rPr lang="it-IT" sz="1200" b="1" dirty="0">
                <a:solidFill>
                  <a:srgbClr val="002060"/>
                </a:solidFill>
                <a:latin typeface="Arial" panose="020B0604020202020204" pitchFamily="34" charset="0"/>
                <a:cs typeface="Arial" panose="020B0604020202020204" pitchFamily="34" charset="0"/>
              </a:rPr>
              <a:t>CONTROLLO LE VIE AEREE</a:t>
            </a:r>
          </a:p>
          <a:p>
            <a:endParaRPr lang="it-IT" dirty="0"/>
          </a:p>
        </p:txBody>
      </p:sp>
      <p:sp>
        <p:nvSpPr>
          <p:cNvPr id="6" name="Rettangolo 5"/>
          <p:cNvSpPr/>
          <p:nvPr/>
        </p:nvSpPr>
        <p:spPr>
          <a:xfrm>
            <a:off x="6023810" y="2971836"/>
            <a:ext cx="2849635" cy="646331"/>
          </a:xfrm>
          <a:prstGeom prst="rect">
            <a:avLst/>
          </a:prstGeom>
        </p:spPr>
        <p:txBody>
          <a:bodyPr wrap="square">
            <a:spAutoFit/>
          </a:bodyPr>
          <a:lstStyle/>
          <a:p>
            <a:r>
              <a:rPr lang="it-IT" sz="1200" b="1" dirty="0">
                <a:solidFill>
                  <a:srgbClr val="002060"/>
                </a:solidFill>
                <a:latin typeface="Arial" panose="020B0604020202020204" pitchFamily="34" charset="0"/>
                <a:cs typeface="Arial" panose="020B0604020202020204" pitchFamily="34" charset="0"/>
              </a:rPr>
              <a:t>ESEGUO MANOVRA G.A.S = </a:t>
            </a:r>
          </a:p>
          <a:p>
            <a:r>
              <a:rPr lang="it-IT" sz="1200" b="1" dirty="0">
                <a:solidFill>
                  <a:srgbClr val="002060"/>
                </a:solidFill>
                <a:latin typeface="Arial" panose="020B0604020202020204" pitchFamily="34" charset="0"/>
                <a:cs typeface="Arial" panose="020B0604020202020204" pitchFamily="34" charset="0"/>
              </a:rPr>
              <a:t>GUARDO ASCOLTO SENTO PER 10 SECONDI</a:t>
            </a:r>
          </a:p>
        </p:txBody>
      </p:sp>
      <p:sp>
        <p:nvSpPr>
          <p:cNvPr id="7" name="CasellaDiTesto 6"/>
          <p:cNvSpPr txBox="1"/>
          <p:nvPr/>
        </p:nvSpPr>
        <p:spPr>
          <a:xfrm>
            <a:off x="3200155" y="4304848"/>
            <a:ext cx="4248472" cy="1600438"/>
          </a:xfrm>
          <a:prstGeom prst="rect">
            <a:avLst/>
          </a:prstGeom>
          <a:noFill/>
        </p:spPr>
        <p:txBody>
          <a:bodyPr wrap="square" rtlCol="0">
            <a:spAutoFit/>
          </a:bodyPr>
          <a:lstStyle/>
          <a:p>
            <a:r>
              <a:rPr lang="it-IT" sz="1400" b="1" dirty="0">
                <a:solidFill>
                  <a:srgbClr val="C00000"/>
                </a:solidFill>
                <a:latin typeface="Arial" panose="020B0604020202020204" pitchFamily="34" charset="0"/>
                <a:cs typeface="Arial" panose="020B0604020202020204" pitchFamily="34" charset="0"/>
              </a:rPr>
              <a:t>INIZIARE LE COMPRESSIONI TORACICHE ALTERNATE A VENTILAZIONI CON LA FREQUENZA 30 – 2</a:t>
            </a:r>
          </a:p>
          <a:p>
            <a:r>
              <a:rPr lang="it-IT" sz="1400" b="1" dirty="0">
                <a:solidFill>
                  <a:srgbClr val="C00000"/>
                </a:solidFill>
                <a:latin typeface="Arial" panose="020B0604020202020204" pitchFamily="34" charset="0"/>
                <a:cs typeface="Arial" panose="020B0604020202020204" pitchFamily="34" charset="0"/>
              </a:rPr>
              <a:t>FINO A RIPRESA INFORTUNATO </a:t>
            </a:r>
          </a:p>
          <a:p>
            <a:r>
              <a:rPr lang="it-IT" sz="1400" b="1" dirty="0">
                <a:solidFill>
                  <a:srgbClr val="C00000"/>
                </a:solidFill>
                <a:latin typeface="Arial" panose="020B0604020202020204" pitchFamily="34" charset="0"/>
                <a:cs typeface="Arial" panose="020B0604020202020204" pitchFamily="34" charset="0"/>
              </a:rPr>
              <a:t>SFINIMENTO SOCCORRITORE</a:t>
            </a:r>
          </a:p>
          <a:p>
            <a:r>
              <a:rPr lang="it-IT" sz="1400" b="1" dirty="0">
                <a:solidFill>
                  <a:srgbClr val="C00000"/>
                </a:solidFill>
                <a:latin typeface="Arial" panose="020B0604020202020204" pitchFamily="34" charset="0"/>
                <a:cs typeface="Arial" panose="020B0604020202020204" pitchFamily="34" charset="0"/>
              </a:rPr>
              <a:t>ARRIVO AMBULANZA</a:t>
            </a:r>
          </a:p>
          <a:p>
            <a:endParaRPr lang="it-IT" sz="1400" b="1" dirty="0">
              <a:solidFill>
                <a:srgbClr val="C00000"/>
              </a:solidFill>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4858" t="70454" r="65940" b="11935"/>
          <a:stretch/>
        </p:blipFill>
        <p:spPr bwMode="auto">
          <a:xfrm>
            <a:off x="1327966" y="4300189"/>
            <a:ext cx="1058788" cy="13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63443" r="12221" b="58502"/>
          <a:stretch/>
        </p:blipFill>
        <p:spPr bwMode="auto">
          <a:xfrm>
            <a:off x="2326182" y="4479903"/>
            <a:ext cx="957848" cy="113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5685" y="3456858"/>
            <a:ext cx="1553349" cy="102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748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6757A56-6A0E-4483-9560-B36EFC17941A}"/>
              </a:ext>
            </a:extLst>
          </p:cNvPr>
          <p:cNvSpPr>
            <a:spLocks noGrp="1"/>
          </p:cNvSpPr>
          <p:nvPr>
            <p:ph type="title"/>
          </p:nvPr>
        </p:nvSpPr>
        <p:spPr/>
        <p:txBody>
          <a:bodyPr/>
          <a:lstStyle/>
          <a:p>
            <a:pPr algn="ctr"/>
            <a:r>
              <a:rPr lang="it-IT" b="1" dirty="0">
                <a:solidFill>
                  <a:srgbClr val="FF0000"/>
                </a:solidFill>
              </a:rPr>
              <a:t>POSIZIONE CAPO </a:t>
            </a:r>
            <a:br>
              <a:rPr lang="it-IT" b="1" dirty="0">
                <a:solidFill>
                  <a:srgbClr val="FF0000"/>
                </a:solidFill>
              </a:rPr>
            </a:br>
            <a:r>
              <a:rPr lang="it-IT" b="1" dirty="0">
                <a:solidFill>
                  <a:srgbClr val="FF0000"/>
                </a:solidFill>
              </a:rPr>
              <a:t>IN ETA’ PEDIATRICA</a:t>
            </a:r>
          </a:p>
        </p:txBody>
      </p:sp>
      <p:sp>
        <p:nvSpPr>
          <p:cNvPr id="4" name="Segnaposto piè di pagina 3">
            <a:extLst>
              <a:ext uri="{FF2B5EF4-FFF2-40B4-BE49-F238E27FC236}">
                <a16:creationId xmlns:a16="http://schemas.microsoft.com/office/drawing/2014/main" id="{42469891-53A4-4AEF-A27A-DB1F33374782}"/>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AE9FC10E-A703-469F-AC89-FEA8B73D27B2}"/>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51</a:t>
            </a:fld>
            <a:endParaRPr lang="en-GB" altLang="it-IT">
              <a:solidFill>
                <a:srgbClr val="FFFFFF"/>
              </a:solidFill>
            </a:endParaRPr>
          </a:p>
        </p:txBody>
      </p:sp>
      <p:pic>
        <p:nvPicPr>
          <p:cNvPr id="7" name="Immagine 6">
            <a:extLst>
              <a:ext uri="{FF2B5EF4-FFF2-40B4-BE49-F238E27FC236}">
                <a16:creationId xmlns:a16="http://schemas.microsoft.com/office/drawing/2014/main" id="{03D02BC7-40AA-47F1-93E1-0E1A08C41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254" y="2060848"/>
            <a:ext cx="4293096" cy="3219822"/>
          </a:xfrm>
          <a:prstGeom prst="rect">
            <a:avLst/>
          </a:prstGeom>
        </p:spPr>
      </p:pic>
      <p:pic>
        <p:nvPicPr>
          <p:cNvPr id="9" name="Immagine 8">
            <a:extLst>
              <a:ext uri="{FF2B5EF4-FFF2-40B4-BE49-F238E27FC236}">
                <a16:creationId xmlns:a16="http://schemas.microsoft.com/office/drawing/2014/main" id="{AE0A3AC8-E748-4222-B083-D761A936F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00" y="2564904"/>
            <a:ext cx="3086100" cy="2571750"/>
          </a:xfrm>
          <a:prstGeom prst="rect">
            <a:avLst/>
          </a:prstGeom>
        </p:spPr>
      </p:pic>
    </p:spTree>
    <p:extLst>
      <p:ext uri="{BB962C8B-B14F-4D97-AF65-F5344CB8AC3E}">
        <p14:creationId xmlns:p14="http://schemas.microsoft.com/office/powerpoint/2010/main" val="336231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a:spLocks noGrp="1"/>
          </p:cNvSpPr>
          <p:nvPr>
            <p:ph type="title"/>
          </p:nvPr>
        </p:nvSpPr>
        <p:spPr>
          <a:xfrm>
            <a:off x="395536" y="260648"/>
            <a:ext cx="8229600" cy="1252728"/>
          </a:xfrm>
        </p:spPr>
        <p:txBody>
          <a:bodyPr/>
          <a:lstStyle/>
          <a:p>
            <a:pPr algn="ctr"/>
            <a:r>
              <a:rPr lang="it-IT" b="1" dirty="0">
                <a:solidFill>
                  <a:srgbClr val="FF0000"/>
                </a:solidFill>
              </a:rPr>
              <a:t>PRIMO SOCCORSO </a:t>
            </a:r>
          </a:p>
        </p:txBody>
      </p:sp>
      <p:pic>
        <p:nvPicPr>
          <p:cNvPr id="5" name="Immagine 4" descr="7697209-la-parola-domande-circondato-da-punti-interrogativi.jpg"/>
          <p:cNvPicPr>
            <a:picLocks noChangeAspect="1"/>
          </p:cNvPicPr>
          <p:nvPr/>
        </p:nvPicPr>
        <p:blipFill>
          <a:blip r:embed="rId2" cstate="print"/>
          <a:stretch>
            <a:fillRect/>
          </a:stretch>
        </p:blipFill>
        <p:spPr>
          <a:xfrm>
            <a:off x="1835696" y="1484783"/>
            <a:ext cx="5616624" cy="4746047"/>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848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479" y="188640"/>
            <a:ext cx="581660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00" y="1196752"/>
            <a:ext cx="883139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lassificazione di tipi emoraggi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91" t="18868" r="60814" b="31072"/>
          <a:stretch/>
        </p:blipFill>
        <p:spPr bwMode="auto">
          <a:xfrm>
            <a:off x="5732590" y="5229200"/>
            <a:ext cx="556461" cy="7573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659" t="19270" b="38627"/>
          <a:stretch/>
        </p:blipFill>
        <p:spPr bwMode="auto">
          <a:xfrm>
            <a:off x="1616273" y="4079434"/>
            <a:ext cx="504056" cy="52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192" t="20501" r="30956" b="32264"/>
          <a:stretch/>
        </p:blipFill>
        <p:spPr bwMode="auto">
          <a:xfrm>
            <a:off x="1619672" y="3432626"/>
            <a:ext cx="564979" cy="64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835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20668" y="404664"/>
            <a:ext cx="5200270" cy="646331"/>
          </a:xfrm>
          <a:prstGeom prst="rect">
            <a:avLst/>
          </a:prstGeom>
          <a:noFill/>
        </p:spPr>
        <p:txBody>
          <a:bodyPr wrap="none" rtlCol="0">
            <a:spAutoFit/>
          </a:bodyPr>
          <a:lstStyle/>
          <a:p>
            <a:pPr algn="ctr"/>
            <a:r>
              <a:rPr lang="it-IT" sz="3600" b="1" dirty="0">
                <a:solidFill>
                  <a:srgbClr val="FF0000"/>
                </a:solidFill>
              </a:rPr>
              <a:t>LE EMORRAGIE : GRAVITA’</a:t>
            </a:r>
          </a:p>
        </p:txBody>
      </p:sp>
      <p:sp>
        <p:nvSpPr>
          <p:cNvPr id="5" name="CasellaDiTesto 4"/>
          <p:cNvSpPr txBox="1"/>
          <p:nvPr/>
        </p:nvSpPr>
        <p:spPr>
          <a:xfrm>
            <a:off x="458651" y="1196752"/>
            <a:ext cx="8054256" cy="2031325"/>
          </a:xfrm>
          <a:prstGeom prst="rect">
            <a:avLst/>
          </a:prstGeom>
          <a:noFill/>
        </p:spPr>
        <p:txBody>
          <a:bodyPr wrap="square" rtlCol="0">
            <a:spAutoFit/>
          </a:bodyPr>
          <a:lstStyle/>
          <a:p>
            <a:r>
              <a:rPr lang="it-IT" sz="1400" b="1" dirty="0">
                <a:solidFill>
                  <a:srgbClr val="002060"/>
                </a:solidFill>
              </a:rPr>
              <a:t>LA GRAVITA’ DI UNA EMORRAGIA NON E’ DATA NECESSARIAMENTE DAL VASO RECISO MA ANCHE DA:</a:t>
            </a:r>
          </a:p>
          <a:p>
            <a:endParaRPr lang="it-IT" sz="1400" b="1" dirty="0">
              <a:solidFill>
                <a:srgbClr val="002060"/>
              </a:solidFill>
            </a:endParaRPr>
          </a:p>
          <a:p>
            <a:r>
              <a:rPr lang="it-IT" sz="1400" b="1" dirty="0">
                <a:solidFill>
                  <a:srgbClr val="FF0000"/>
                </a:solidFill>
              </a:rPr>
              <a:t>AMPIEZZA DEL VASO  </a:t>
            </a:r>
            <a:r>
              <a:rPr lang="it-IT" sz="1400" b="1" dirty="0">
                <a:solidFill>
                  <a:srgbClr val="002060"/>
                </a:solidFill>
              </a:rPr>
              <a:t>(Una grossa arteria provoca veloce fuoriuscita di sangue, una piccola arteria</a:t>
            </a:r>
          </a:p>
          <a:p>
            <a:r>
              <a:rPr lang="it-IT" sz="1400" b="1" dirty="0">
                <a:solidFill>
                  <a:srgbClr val="002060"/>
                </a:solidFill>
              </a:rPr>
              <a:t> lascia al soccorritore più tempo d’azione. Questo vale anche per le vene.)</a:t>
            </a:r>
          </a:p>
          <a:p>
            <a:endParaRPr lang="it-IT" sz="1400" b="1" dirty="0">
              <a:solidFill>
                <a:srgbClr val="002060"/>
              </a:solidFill>
            </a:endParaRPr>
          </a:p>
          <a:p>
            <a:r>
              <a:rPr lang="it-IT" sz="1400" b="1" dirty="0">
                <a:solidFill>
                  <a:srgbClr val="FF0000"/>
                </a:solidFill>
              </a:rPr>
              <a:t>ZONA COLPITA </a:t>
            </a:r>
            <a:r>
              <a:rPr lang="it-IT" sz="1400" b="1" dirty="0">
                <a:solidFill>
                  <a:srgbClr val="002060"/>
                </a:solidFill>
              </a:rPr>
              <a:t> (Una ferita profonda al collo e’ più pericolosa rispetto ad una ferita profonda ad una mano)</a:t>
            </a:r>
            <a:endParaRPr lang="it-IT" sz="1400" b="1" dirty="0">
              <a:solidFill>
                <a:srgbClr val="FF0000"/>
              </a:solidFill>
            </a:endParaRPr>
          </a:p>
          <a:p>
            <a:endParaRPr lang="it-IT" sz="1400" b="1" dirty="0">
              <a:solidFill>
                <a:srgbClr val="002060"/>
              </a:solidFill>
            </a:endParaRPr>
          </a:p>
          <a:p>
            <a:endParaRPr lang="it-IT" sz="1400" b="1" dirty="0">
              <a:solidFill>
                <a:srgbClr val="002060"/>
              </a:solidFill>
            </a:endParaRPr>
          </a:p>
        </p:txBody>
      </p:sp>
      <p:sp>
        <p:nvSpPr>
          <p:cNvPr id="6" name="CasellaDiTesto 5"/>
          <p:cNvSpPr txBox="1"/>
          <p:nvPr/>
        </p:nvSpPr>
        <p:spPr>
          <a:xfrm>
            <a:off x="1669863" y="3240582"/>
            <a:ext cx="5380254" cy="523220"/>
          </a:xfrm>
          <a:prstGeom prst="rect">
            <a:avLst/>
          </a:prstGeom>
          <a:noFill/>
        </p:spPr>
        <p:txBody>
          <a:bodyPr wrap="none" rtlCol="0">
            <a:spAutoFit/>
          </a:bodyPr>
          <a:lstStyle/>
          <a:p>
            <a:pPr algn="ctr"/>
            <a:r>
              <a:rPr lang="it-IT" sz="2800" b="1" dirty="0">
                <a:solidFill>
                  <a:srgbClr val="FF0000"/>
                </a:solidFill>
              </a:rPr>
              <a:t>LE EMORRAGIE : COSA FARE</a:t>
            </a:r>
          </a:p>
        </p:txBody>
      </p:sp>
      <p:sp>
        <p:nvSpPr>
          <p:cNvPr id="7" name="CasellaDiTesto 6"/>
          <p:cNvSpPr txBox="1"/>
          <p:nvPr/>
        </p:nvSpPr>
        <p:spPr>
          <a:xfrm>
            <a:off x="273310" y="3775466"/>
            <a:ext cx="8424937" cy="1815882"/>
          </a:xfrm>
          <a:prstGeom prst="rect">
            <a:avLst/>
          </a:prstGeom>
          <a:noFill/>
        </p:spPr>
        <p:txBody>
          <a:bodyPr wrap="square" rtlCol="0">
            <a:spAutoFit/>
          </a:bodyPr>
          <a:lstStyle/>
          <a:p>
            <a:r>
              <a:rPr lang="it-IT" sz="1400" b="1" dirty="0">
                <a:solidFill>
                  <a:srgbClr val="FF0000"/>
                </a:solidFill>
              </a:rPr>
              <a:t>ATTENZIONE</a:t>
            </a:r>
            <a:r>
              <a:rPr lang="it-IT" sz="1400" b="1" dirty="0">
                <a:solidFill>
                  <a:srgbClr val="002060"/>
                </a:solidFill>
              </a:rPr>
              <a:t> :  LA DIFFERENZA SOSTANZIALE TRA VENE E ARTERIE STA NELLA LORO ELASTICITA’</a:t>
            </a:r>
          </a:p>
          <a:p>
            <a:r>
              <a:rPr lang="it-IT" sz="1400" b="1" dirty="0">
                <a:solidFill>
                  <a:srgbClr val="002060"/>
                </a:solidFill>
              </a:rPr>
              <a:t>LE VENE SE COMPRESSE SI CHIUDONO E SMETTONO </a:t>
            </a:r>
            <a:r>
              <a:rPr lang="it-IT" sz="1400" b="1" dirty="0" err="1">
                <a:solidFill>
                  <a:srgbClr val="002060"/>
                </a:solidFill>
              </a:rPr>
              <a:t>DI</a:t>
            </a:r>
            <a:r>
              <a:rPr lang="it-IT" sz="1400" b="1" dirty="0">
                <a:solidFill>
                  <a:srgbClr val="002060"/>
                </a:solidFill>
              </a:rPr>
              <a:t> SANGUINARE</a:t>
            </a:r>
          </a:p>
          <a:p>
            <a:r>
              <a:rPr lang="it-IT" sz="1400" b="1" dirty="0">
                <a:solidFill>
                  <a:srgbClr val="FF0000"/>
                </a:solidFill>
              </a:rPr>
              <a:t>LE ARTERIE </a:t>
            </a:r>
            <a:r>
              <a:rPr lang="it-IT" sz="1400" b="1" dirty="0">
                <a:solidFill>
                  <a:srgbClr val="002060"/>
                </a:solidFill>
              </a:rPr>
              <a:t>SE SUPERFICIALI O MOLTO PICCOLE, UNA VOLTA COMPRESSE, SMETTONO DI SANGUINARE                                                                                                                                           SE DI MEDIO O GRANDE CALIBRO, DEVONO ASSOLUTAMENTE ESSERE SUTURATE</a:t>
            </a:r>
          </a:p>
          <a:p>
            <a:r>
              <a:rPr lang="it-IT" sz="1400" b="1" dirty="0">
                <a:solidFill>
                  <a:srgbClr val="FF0000"/>
                </a:solidFill>
              </a:rPr>
              <a:t>IN OGNI CASO, QUANDO CI SI PROCURA UNA FERITA, A LIVELLO CAPILLARE,  SI HANNO LESIONI SIA SU VASI VENOSI CHE ARTERIOSI</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9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1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left)">
                                      <p:cBhvr>
                                        <p:cTn id="22" dur="1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Bottom)">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1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10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left)">
                                      <p:cBhvr>
                                        <p:cTn id="42" dur="10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left)">
                                      <p:cBhvr>
                                        <p:cTn id="4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40025" y="476672"/>
            <a:ext cx="7421006" cy="646331"/>
          </a:xfrm>
          <a:prstGeom prst="rect">
            <a:avLst/>
          </a:prstGeom>
          <a:noFill/>
        </p:spPr>
        <p:txBody>
          <a:bodyPr wrap="none" rtlCol="0">
            <a:spAutoFit/>
          </a:bodyPr>
          <a:lstStyle/>
          <a:p>
            <a:pPr algn="ctr"/>
            <a:r>
              <a:rPr lang="it-IT" sz="3600" b="1" dirty="0">
                <a:solidFill>
                  <a:srgbClr val="FF0000"/>
                </a:solidFill>
              </a:rPr>
              <a:t> EMORRAGIE ESTERNE : COSA FARE</a:t>
            </a:r>
          </a:p>
        </p:txBody>
      </p:sp>
      <p:sp>
        <p:nvSpPr>
          <p:cNvPr id="5" name="CasellaDiTesto 4"/>
          <p:cNvSpPr txBox="1"/>
          <p:nvPr/>
        </p:nvSpPr>
        <p:spPr>
          <a:xfrm>
            <a:off x="251520" y="1268760"/>
            <a:ext cx="8350491" cy="1569660"/>
          </a:xfrm>
          <a:prstGeom prst="rect">
            <a:avLst/>
          </a:prstGeom>
          <a:noFill/>
        </p:spPr>
        <p:txBody>
          <a:bodyPr wrap="none" rtlCol="0">
            <a:spAutoFit/>
          </a:bodyPr>
          <a:lstStyle/>
          <a:p>
            <a:r>
              <a:rPr lang="it-IT" sz="1200" b="1" dirty="0">
                <a:solidFill>
                  <a:srgbClr val="002060"/>
                </a:solidFill>
              </a:rPr>
              <a:t>PRIMA COSA COMPRIMERE CON FORZA SUL PUNTO DI SANGUINAMENTO </a:t>
            </a:r>
          </a:p>
          <a:p>
            <a:r>
              <a:rPr lang="it-IT" sz="1200" b="1" dirty="0">
                <a:solidFill>
                  <a:srgbClr val="002060"/>
                </a:solidFill>
              </a:rPr>
              <a:t>( no se ci sono corpi estranei conficcati nella ferita)</a:t>
            </a:r>
          </a:p>
          <a:p>
            <a:r>
              <a:rPr lang="it-IT" sz="1200" b="1" dirty="0">
                <a:solidFill>
                  <a:srgbClr val="002060"/>
                </a:solidFill>
              </a:rPr>
              <a:t>SE L’EMORRAGIA NON SI ARRESTA METTERE ALTRI TAMPONI SENZA TOGLIERE QUELLI GIA’ APPLICATI.</a:t>
            </a:r>
          </a:p>
          <a:p>
            <a:r>
              <a:rPr lang="it-IT" sz="1200" b="1" dirty="0">
                <a:solidFill>
                  <a:srgbClr val="002060"/>
                </a:solidFill>
              </a:rPr>
              <a:t>PROSEGUIRE CON UN BENDAGGIO COMPRESSIVO</a:t>
            </a:r>
          </a:p>
          <a:p>
            <a:r>
              <a:rPr lang="it-IT" sz="1200" b="1" dirty="0">
                <a:solidFill>
                  <a:srgbClr val="002060"/>
                </a:solidFill>
              </a:rPr>
              <a:t>SE L’EMORRAGIA CONTINUA (lesione a vasi importanti)</a:t>
            </a:r>
          </a:p>
          <a:p>
            <a:r>
              <a:rPr lang="it-IT" sz="1200" b="1" dirty="0">
                <a:solidFill>
                  <a:srgbClr val="002060"/>
                </a:solidFill>
              </a:rPr>
              <a:t> SI CERCANO PUNTI DI COMPRESSIONE CHE BLOCCHINO L’USCITA DEL </a:t>
            </a:r>
          </a:p>
          <a:p>
            <a:r>
              <a:rPr lang="it-IT" sz="1200" b="1" dirty="0">
                <a:solidFill>
                  <a:srgbClr val="002060"/>
                </a:solidFill>
              </a:rPr>
              <a:t>SANGUE  POSTI TRA LA FERITA STESSA E IL CUORE CHIAMATI </a:t>
            </a:r>
            <a:r>
              <a:rPr lang="it-IT" sz="1200" b="1" dirty="0">
                <a:solidFill>
                  <a:srgbClr val="FF0000"/>
                </a:solidFill>
              </a:rPr>
              <a:t>PUNTI </a:t>
            </a:r>
            <a:r>
              <a:rPr lang="it-IT" sz="1200" b="1" dirty="0" err="1">
                <a:solidFill>
                  <a:srgbClr val="FF0000"/>
                </a:solidFill>
              </a:rPr>
              <a:t>DI</a:t>
            </a:r>
            <a:r>
              <a:rPr lang="it-IT" sz="1200" b="1" dirty="0">
                <a:solidFill>
                  <a:srgbClr val="FF0000"/>
                </a:solidFill>
              </a:rPr>
              <a:t> COMPRESSIONE A DISTANZA</a:t>
            </a:r>
          </a:p>
          <a:p>
            <a:r>
              <a:rPr lang="it-IT" sz="1200" b="1" dirty="0">
                <a:solidFill>
                  <a:srgbClr val="FF0000"/>
                </a:solidFill>
              </a:rPr>
              <a:t>APPLICARE GHIACCIO (Il freddo aiuta a rallentare e/o fermare l’emorragia)</a:t>
            </a:r>
          </a:p>
        </p:txBody>
      </p:sp>
      <p:pic>
        <p:nvPicPr>
          <p:cNvPr id="6" name="Immagine 5" descr="Immagine1.png"/>
          <p:cNvPicPr>
            <a:picLocks noChangeAspect="1"/>
          </p:cNvPicPr>
          <p:nvPr/>
        </p:nvPicPr>
        <p:blipFill>
          <a:blip r:embed="rId2" cstate="print"/>
          <a:stretch>
            <a:fillRect/>
          </a:stretch>
        </p:blipFill>
        <p:spPr>
          <a:xfrm>
            <a:off x="755576" y="2924944"/>
            <a:ext cx="802303" cy="1144975"/>
          </a:xfrm>
          <a:prstGeom prst="rect">
            <a:avLst/>
          </a:prstGeom>
        </p:spPr>
      </p:pic>
      <p:pic>
        <p:nvPicPr>
          <p:cNvPr id="7" name="Immagine 6" descr="emorragie_ps_tamp.jpg"/>
          <p:cNvPicPr>
            <a:picLocks noChangeAspect="1"/>
          </p:cNvPicPr>
          <p:nvPr/>
        </p:nvPicPr>
        <p:blipFill>
          <a:blip r:embed="rId3" cstate="print"/>
          <a:stretch>
            <a:fillRect/>
          </a:stretch>
        </p:blipFill>
        <p:spPr>
          <a:xfrm>
            <a:off x="2123728" y="2972227"/>
            <a:ext cx="1081964" cy="1050407"/>
          </a:xfrm>
          <a:prstGeom prst="rect">
            <a:avLst/>
          </a:prstGeom>
        </p:spPr>
      </p:pic>
      <p:pic>
        <p:nvPicPr>
          <p:cNvPr id="8" name="Immagine 7" descr="emorragie_ps_bend.jpg"/>
          <p:cNvPicPr>
            <a:picLocks noChangeAspect="1"/>
          </p:cNvPicPr>
          <p:nvPr/>
        </p:nvPicPr>
        <p:blipFill>
          <a:blip r:embed="rId4" cstate="print"/>
          <a:stretch>
            <a:fillRect/>
          </a:stretch>
        </p:blipFill>
        <p:spPr>
          <a:xfrm>
            <a:off x="4067944" y="2975066"/>
            <a:ext cx="1212801" cy="836008"/>
          </a:xfrm>
          <a:prstGeom prst="rect">
            <a:avLst/>
          </a:prstGeom>
        </p:spPr>
      </p:pic>
      <p:pic>
        <p:nvPicPr>
          <p:cNvPr id="9" name="Immagine 8" descr="primoso006.jpg"/>
          <p:cNvPicPr>
            <a:picLocks noChangeAspect="1"/>
          </p:cNvPicPr>
          <p:nvPr/>
        </p:nvPicPr>
        <p:blipFill>
          <a:blip r:embed="rId5" cstate="print"/>
          <a:stretch>
            <a:fillRect/>
          </a:stretch>
        </p:blipFill>
        <p:spPr>
          <a:xfrm>
            <a:off x="6417152" y="2857911"/>
            <a:ext cx="675990" cy="1070317"/>
          </a:xfrm>
          <a:prstGeom prst="rect">
            <a:avLst/>
          </a:prstGeom>
        </p:spPr>
      </p:pic>
      <p:sp>
        <p:nvSpPr>
          <p:cNvPr id="10" name="CasellaDiTesto 9"/>
          <p:cNvSpPr txBox="1"/>
          <p:nvPr/>
        </p:nvSpPr>
        <p:spPr>
          <a:xfrm>
            <a:off x="319475" y="4200335"/>
            <a:ext cx="4442498" cy="1384995"/>
          </a:xfrm>
          <a:prstGeom prst="rect">
            <a:avLst/>
          </a:prstGeom>
          <a:noFill/>
        </p:spPr>
        <p:txBody>
          <a:bodyPr wrap="none" rtlCol="0">
            <a:spAutoFit/>
          </a:bodyPr>
          <a:lstStyle/>
          <a:p>
            <a:r>
              <a:rPr lang="it-IT" sz="1400" b="1" dirty="0">
                <a:solidFill>
                  <a:srgbClr val="FF0000"/>
                </a:solidFill>
              </a:rPr>
              <a:t>IN PRESENZA </a:t>
            </a:r>
            <a:r>
              <a:rPr lang="it-IT" sz="1400" b="1" dirty="0" err="1">
                <a:solidFill>
                  <a:srgbClr val="FF0000"/>
                </a:solidFill>
              </a:rPr>
              <a:t>DI</a:t>
            </a:r>
            <a:r>
              <a:rPr lang="it-IT" sz="1400" b="1" dirty="0">
                <a:solidFill>
                  <a:srgbClr val="FF0000"/>
                </a:solidFill>
              </a:rPr>
              <a:t> CORPO ESTRANEO:</a:t>
            </a:r>
          </a:p>
          <a:p>
            <a:endParaRPr lang="it-IT" sz="1400" b="1" dirty="0">
              <a:solidFill>
                <a:srgbClr val="FF0000"/>
              </a:solidFill>
            </a:endParaRPr>
          </a:p>
          <a:p>
            <a:r>
              <a:rPr lang="it-IT" sz="1400" b="1" dirty="0">
                <a:solidFill>
                  <a:srgbClr val="FF0000"/>
                </a:solidFill>
              </a:rPr>
              <a:t>NON ESTRARLO</a:t>
            </a:r>
          </a:p>
          <a:p>
            <a:r>
              <a:rPr lang="it-IT" sz="1400" b="1" dirty="0">
                <a:solidFill>
                  <a:srgbClr val="FF0000"/>
                </a:solidFill>
              </a:rPr>
              <a:t>FISSARLO CON UN BENDAGGIO CHE GLI RUOTA ATTORNO</a:t>
            </a:r>
          </a:p>
          <a:p>
            <a:r>
              <a:rPr lang="it-IT" sz="1400" b="1" dirty="0">
                <a:solidFill>
                  <a:srgbClr val="FF0000"/>
                </a:solidFill>
              </a:rPr>
              <a:t>COMPRIMERE  ATTORNO AL BENDAGGIO</a:t>
            </a:r>
          </a:p>
          <a:p>
            <a:endParaRPr lang="it-IT" sz="1400" b="1" dirty="0">
              <a:solidFill>
                <a:srgbClr val="FF0000"/>
              </a:solidFill>
            </a:endParaRPr>
          </a:p>
        </p:txBody>
      </p:sp>
      <p:pic>
        <p:nvPicPr>
          <p:cNvPr id="11" name="Immagine 10" descr="primoso008.jpg"/>
          <p:cNvPicPr>
            <a:picLocks noChangeAspect="1"/>
          </p:cNvPicPr>
          <p:nvPr/>
        </p:nvPicPr>
        <p:blipFill>
          <a:blip r:embed="rId6" cstate="print"/>
          <a:stretch>
            <a:fillRect/>
          </a:stretch>
        </p:blipFill>
        <p:spPr>
          <a:xfrm>
            <a:off x="5856077" y="4331452"/>
            <a:ext cx="899070" cy="1122762"/>
          </a:xfrm>
          <a:prstGeom prst="rect">
            <a:avLst/>
          </a:prstGeom>
        </p:spPr>
      </p:pic>
      <p:sp>
        <p:nvSpPr>
          <p:cNvPr id="12" name="Freccia a destra 11"/>
          <p:cNvSpPr/>
          <p:nvPr/>
        </p:nvSpPr>
        <p:spPr>
          <a:xfrm>
            <a:off x="6796308" y="5111950"/>
            <a:ext cx="740837" cy="196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a:off x="6774539" y="4509120"/>
            <a:ext cx="697134" cy="196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7600913" y="4422754"/>
            <a:ext cx="582211" cy="369332"/>
          </a:xfrm>
          <a:prstGeom prst="rect">
            <a:avLst/>
          </a:prstGeom>
          <a:noFill/>
        </p:spPr>
        <p:txBody>
          <a:bodyPr wrap="none" rtlCol="0">
            <a:spAutoFit/>
          </a:bodyPr>
          <a:lstStyle/>
          <a:p>
            <a:pPr algn="ctr"/>
            <a:r>
              <a:rPr lang="it-IT" b="1" dirty="0">
                <a:solidFill>
                  <a:srgbClr val="FF0000"/>
                </a:solidFill>
              </a:rPr>
              <a:t>NO</a:t>
            </a:r>
          </a:p>
        </p:txBody>
      </p:sp>
      <p:sp>
        <p:nvSpPr>
          <p:cNvPr id="15" name="CasellaDiTesto 14"/>
          <p:cNvSpPr txBox="1"/>
          <p:nvPr/>
        </p:nvSpPr>
        <p:spPr>
          <a:xfrm>
            <a:off x="7707513" y="5014159"/>
            <a:ext cx="369012" cy="369332"/>
          </a:xfrm>
          <a:prstGeom prst="rect">
            <a:avLst/>
          </a:prstGeom>
          <a:noFill/>
        </p:spPr>
        <p:txBody>
          <a:bodyPr wrap="none" rtlCol="0">
            <a:spAutoFit/>
          </a:bodyPr>
          <a:lstStyle/>
          <a:p>
            <a:r>
              <a:rPr lang="it-IT" b="1" dirty="0">
                <a:solidFill>
                  <a:srgbClr val="FF0000"/>
                </a:solidFill>
              </a:rPr>
              <a:t>SI</a:t>
            </a: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642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33197" y="260648"/>
            <a:ext cx="7053341" cy="1200329"/>
          </a:xfrm>
          <a:prstGeom prst="rect">
            <a:avLst/>
          </a:prstGeom>
          <a:noFill/>
        </p:spPr>
        <p:txBody>
          <a:bodyPr wrap="none" rtlCol="0">
            <a:spAutoFit/>
          </a:bodyPr>
          <a:lstStyle/>
          <a:p>
            <a:pPr algn="ctr"/>
            <a:r>
              <a:rPr lang="it-IT" sz="3600" b="1" dirty="0">
                <a:solidFill>
                  <a:srgbClr val="FF0000"/>
                </a:solidFill>
              </a:rPr>
              <a:t> EMORRAGIE ESTERNE</a:t>
            </a:r>
          </a:p>
          <a:p>
            <a:pPr algn="ctr"/>
            <a:r>
              <a:rPr lang="it-IT" sz="3600" b="1" dirty="0">
                <a:solidFill>
                  <a:srgbClr val="FF0000"/>
                </a:solidFill>
              </a:rPr>
              <a:t> </a:t>
            </a:r>
            <a:r>
              <a:rPr lang="it-IT" sz="3200" b="1" dirty="0">
                <a:solidFill>
                  <a:srgbClr val="FF0000"/>
                </a:solidFill>
              </a:rPr>
              <a:t>PUNTI </a:t>
            </a:r>
            <a:r>
              <a:rPr lang="it-IT" sz="3200" b="1" dirty="0" err="1">
                <a:solidFill>
                  <a:srgbClr val="FF0000"/>
                </a:solidFill>
              </a:rPr>
              <a:t>DI</a:t>
            </a:r>
            <a:r>
              <a:rPr lang="it-IT" sz="3200" b="1" dirty="0">
                <a:solidFill>
                  <a:srgbClr val="FF0000"/>
                </a:solidFill>
              </a:rPr>
              <a:t> COMPRESSIONE A DISTANZA</a:t>
            </a:r>
            <a:endParaRPr lang="it-IT" sz="3600" b="1" dirty="0">
              <a:solidFill>
                <a:srgbClr val="FF0000"/>
              </a:solidFill>
            </a:endParaRPr>
          </a:p>
        </p:txBody>
      </p:sp>
      <p:sp>
        <p:nvSpPr>
          <p:cNvPr id="5" name="CasellaDiTesto 4"/>
          <p:cNvSpPr txBox="1"/>
          <p:nvPr/>
        </p:nvSpPr>
        <p:spPr>
          <a:xfrm>
            <a:off x="251520" y="2204864"/>
            <a:ext cx="4821576" cy="2862322"/>
          </a:xfrm>
          <a:prstGeom prst="rect">
            <a:avLst/>
          </a:prstGeom>
          <a:noFill/>
        </p:spPr>
        <p:txBody>
          <a:bodyPr wrap="none" rtlCol="0">
            <a:spAutoFit/>
          </a:bodyPr>
          <a:lstStyle/>
          <a:p>
            <a:r>
              <a:rPr lang="it-IT" sz="1200" b="1" dirty="0">
                <a:solidFill>
                  <a:srgbClr val="002060"/>
                </a:solidFill>
              </a:rPr>
              <a:t>FERITE ALLA TESTA SI COMPRIME L’ARTERIA CAROTIDEA</a:t>
            </a:r>
          </a:p>
          <a:p>
            <a:r>
              <a:rPr lang="it-IT" sz="1200" b="1" dirty="0">
                <a:solidFill>
                  <a:srgbClr val="002060"/>
                </a:solidFill>
              </a:rPr>
              <a:t>FERITA AL COLLO SI COMPRIME L’ARTESIA SUCCLAVIA</a:t>
            </a:r>
          </a:p>
          <a:p>
            <a:r>
              <a:rPr lang="it-IT" sz="1200" b="1" dirty="0">
                <a:solidFill>
                  <a:srgbClr val="002060"/>
                </a:solidFill>
              </a:rPr>
              <a:t>FERITA ALLA SPALLA SI COMPRIME L’ARTERIA ASCELLARE</a:t>
            </a:r>
          </a:p>
          <a:p>
            <a:r>
              <a:rPr lang="it-IT" sz="1200" b="1" dirty="0">
                <a:solidFill>
                  <a:srgbClr val="002060"/>
                </a:solidFill>
              </a:rPr>
              <a:t>FERITE AL BRACCIO SI COMPRIME L’ARTERIA OMERALE</a:t>
            </a:r>
          </a:p>
          <a:p>
            <a:r>
              <a:rPr lang="it-IT" sz="1200" b="1" dirty="0">
                <a:solidFill>
                  <a:srgbClr val="002060"/>
                </a:solidFill>
              </a:rPr>
              <a:t>FERITA ALLA COSCIA SI COMPRIME L’ARTERIA INGUINALE</a:t>
            </a:r>
          </a:p>
          <a:p>
            <a:r>
              <a:rPr lang="it-IT" sz="1200" b="1" dirty="0">
                <a:solidFill>
                  <a:srgbClr val="002060"/>
                </a:solidFill>
              </a:rPr>
              <a:t>FERITA ALLA GAMBA SI COMPRIME L’ARTERIA FEMORALE</a:t>
            </a:r>
          </a:p>
          <a:p>
            <a:endParaRPr lang="it-IT" sz="1200" b="1" dirty="0">
              <a:solidFill>
                <a:srgbClr val="002060"/>
              </a:solidFill>
            </a:endParaRPr>
          </a:p>
          <a:p>
            <a:r>
              <a:rPr lang="it-IT" sz="1200" b="1" dirty="0">
                <a:solidFill>
                  <a:srgbClr val="FF0000"/>
                </a:solidFill>
              </a:rPr>
              <a:t>ATTENZIONE!!!</a:t>
            </a:r>
          </a:p>
          <a:p>
            <a:endParaRPr lang="it-IT" sz="1200" b="1" dirty="0">
              <a:solidFill>
                <a:srgbClr val="002060"/>
              </a:solidFill>
            </a:endParaRPr>
          </a:p>
          <a:p>
            <a:r>
              <a:rPr lang="it-IT" sz="1200" b="1" dirty="0">
                <a:solidFill>
                  <a:srgbClr val="002060"/>
                </a:solidFill>
              </a:rPr>
              <a:t>LE ARTERIE PIU IMPORTANTI  SCORRONO IN PROSSIMITA’ DELLE OSSA</a:t>
            </a:r>
          </a:p>
          <a:p>
            <a:r>
              <a:rPr lang="it-IT" sz="1200" b="1" dirty="0">
                <a:solidFill>
                  <a:srgbClr val="002060"/>
                </a:solidFill>
              </a:rPr>
              <a:t>DA CUI PRENDONO IL NOME</a:t>
            </a:r>
          </a:p>
          <a:p>
            <a:r>
              <a:rPr lang="it-IT" sz="1200" b="1" dirty="0">
                <a:solidFill>
                  <a:srgbClr val="002060"/>
                </a:solidFill>
              </a:rPr>
              <a:t>LA COMPRESSIONE VA FATTA DOVE SI HA UNA SOLA ARTERIA CHE PASSA</a:t>
            </a:r>
          </a:p>
          <a:p>
            <a:r>
              <a:rPr lang="it-IT" sz="1200" b="1" dirty="0">
                <a:solidFill>
                  <a:srgbClr val="002060"/>
                </a:solidFill>
              </a:rPr>
              <a:t>IN PROSSIMITA’ </a:t>
            </a:r>
            <a:r>
              <a:rPr lang="it-IT" sz="1200" b="1" dirty="0" err="1">
                <a:solidFill>
                  <a:srgbClr val="002060"/>
                </a:solidFill>
              </a:rPr>
              <a:t>DI</a:t>
            </a:r>
            <a:r>
              <a:rPr lang="it-IT" sz="1200" b="1" dirty="0">
                <a:solidFill>
                  <a:srgbClr val="002060"/>
                </a:solidFill>
              </a:rPr>
              <a:t> UN SOLO OSSO</a:t>
            </a:r>
          </a:p>
          <a:p>
            <a:endParaRPr lang="it-IT" sz="1200" b="1" dirty="0">
              <a:solidFill>
                <a:srgbClr val="002060"/>
              </a:solidFill>
            </a:endParaRPr>
          </a:p>
          <a:p>
            <a:endParaRPr lang="it-IT" sz="1200" b="1" dirty="0">
              <a:solidFill>
                <a:srgbClr val="002060"/>
              </a:solidFill>
            </a:endParaRPr>
          </a:p>
        </p:txBody>
      </p:sp>
      <p:pic>
        <p:nvPicPr>
          <p:cNvPr id="6" name="Immagine 5" descr="emorragie.gif"/>
          <p:cNvPicPr>
            <a:picLocks noChangeAspect="1"/>
          </p:cNvPicPr>
          <p:nvPr/>
        </p:nvPicPr>
        <p:blipFill>
          <a:blip r:embed="rId2" cstate="print"/>
          <a:stretch>
            <a:fillRect/>
          </a:stretch>
        </p:blipFill>
        <p:spPr>
          <a:xfrm>
            <a:off x="6300192" y="1988840"/>
            <a:ext cx="2534248" cy="2862322"/>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552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261739" y="548680"/>
            <a:ext cx="4680520" cy="523220"/>
          </a:xfrm>
          <a:prstGeom prst="rect">
            <a:avLst/>
          </a:prstGeom>
          <a:noFill/>
        </p:spPr>
        <p:txBody>
          <a:bodyPr wrap="square" rtlCol="0">
            <a:spAutoFit/>
          </a:bodyPr>
          <a:lstStyle/>
          <a:p>
            <a:pPr algn="ctr"/>
            <a:r>
              <a:rPr lang="it-IT" sz="2800" b="1" dirty="0">
                <a:solidFill>
                  <a:srgbClr val="FF0000"/>
                </a:solidFill>
              </a:rPr>
              <a:t> LACCIO EMOSTATICO</a:t>
            </a:r>
          </a:p>
        </p:txBody>
      </p:sp>
      <p:sp>
        <p:nvSpPr>
          <p:cNvPr id="7" name="Rettangolo 6"/>
          <p:cNvSpPr/>
          <p:nvPr/>
        </p:nvSpPr>
        <p:spPr>
          <a:xfrm>
            <a:off x="420687" y="1243777"/>
            <a:ext cx="8424936" cy="3600986"/>
          </a:xfrm>
          <a:prstGeom prst="rect">
            <a:avLst/>
          </a:prstGeom>
        </p:spPr>
        <p:txBody>
          <a:bodyPr wrap="square">
            <a:spAutoFit/>
          </a:bodyPr>
          <a:lstStyle/>
          <a:p>
            <a:r>
              <a:rPr lang="it-IT" sz="1200" b="1" cap="all" dirty="0">
                <a:solidFill>
                  <a:srgbClr val="FF0000"/>
                </a:solidFill>
              </a:rPr>
              <a:t>Si usa solo per gli arti e in casi estremi</a:t>
            </a:r>
            <a:r>
              <a:rPr lang="it-IT" sz="1200" cap="all" dirty="0">
                <a:solidFill>
                  <a:srgbClr val="002060"/>
                </a:solidFill>
              </a:rPr>
              <a:t>:</a:t>
            </a:r>
          </a:p>
          <a:p>
            <a:r>
              <a:rPr lang="it-IT" sz="1200" b="1" cap="all" dirty="0">
                <a:solidFill>
                  <a:srgbClr val="002060"/>
                </a:solidFill>
              </a:rPr>
              <a:t>Se la compressione manuale a distanza non è stata efficace. </a:t>
            </a:r>
          </a:p>
          <a:p>
            <a:r>
              <a:rPr lang="it-IT" sz="1200" b="1" cap="all" dirty="0">
                <a:solidFill>
                  <a:srgbClr val="002060"/>
                </a:solidFill>
              </a:rPr>
              <a:t>IN Caso di molti infortunati CON UN SOLO SOCCORRITORE</a:t>
            </a:r>
          </a:p>
          <a:p>
            <a:r>
              <a:rPr lang="it-IT" sz="1200" b="1" cap="all" dirty="0">
                <a:solidFill>
                  <a:srgbClr val="002060"/>
                </a:solidFill>
              </a:rPr>
              <a:t>Se il soccorritore è solo e deve abbandonare la vittima (anche per breve tempo) per dare l'allarme. </a:t>
            </a:r>
          </a:p>
          <a:p>
            <a:r>
              <a:rPr lang="it-IT" sz="1200" b="1" cap="all" dirty="0">
                <a:solidFill>
                  <a:srgbClr val="002060"/>
                </a:solidFill>
              </a:rPr>
              <a:t>IN Caso di  </a:t>
            </a:r>
            <a:r>
              <a:rPr lang="it-IT" sz="1200" b="1" cap="all" dirty="0">
                <a:solidFill>
                  <a:srgbClr val="FF0000"/>
                </a:solidFill>
              </a:rPr>
              <a:t>AMPUTAZIONE DI UN ARTO </a:t>
            </a:r>
            <a:r>
              <a:rPr lang="it-IT" sz="1200" b="1" cap="all" dirty="0">
                <a:solidFill>
                  <a:srgbClr val="002060"/>
                </a:solidFill>
              </a:rPr>
              <a:t>se il tamponamento locale e la compressione a distanza non sono stati efficaci.   </a:t>
            </a:r>
          </a:p>
          <a:p>
            <a:r>
              <a:rPr lang="it-IT" sz="1200" b="1" cap="all" dirty="0">
                <a:solidFill>
                  <a:srgbClr val="002060"/>
                </a:solidFill>
              </a:rPr>
              <a:t>SE </a:t>
            </a:r>
            <a:r>
              <a:rPr lang="it-IT" sz="1200" b="1" cap="all" dirty="0" err="1">
                <a:solidFill>
                  <a:srgbClr val="002060"/>
                </a:solidFill>
              </a:rPr>
              <a:t>DI</a:t>
            </a:r>
            <a:r>
              <a:rPr lang="it-IT" sz="1200" b="1" cap="all" dirty="0">
                <a:solidFill>
                  <a:srgbClr val="002060"/>
                </a:solidFill>
              </a:rPr>
              <a:t> DEVONO AVERE LE MANI LIBERE PER COMPIERE ALTRE AZIONI O SI DEVE PER FORZA SPOSTARE L’INFORTUNATO</a:t>
            </a:r>
          </a:p>
          <a:p>
            <a:endParaRPr lang="it-IT" sz="1200" b="1" cap="all" dirty="0">
              <a:solidFill>
                <a:srgbClr val="002060"/>
              </a:solidFill>
            </a:endParaRPr>
          </a:p>
          <a:p>
            <a:r>
              <a:rPr lang="it-IT" sz="1200" b="1" cap="all" dirty="0">
                <a:solidFill>
                  <a:srgbClr val="FF0000"/>
                </a:solidFill>
              </a:rPr>
              <a:t>N.B</a:t>
            </a:r>
            <a:r>
              <a:rPr lang="it-IT" sz="1200" b="1" cap="all" dirty="0">
                <a:solidFill>
                  <a:srgbClr val="002060"/>
                </a:solidFill>
              </a:rPr>
              <a:t>. </a:t>
            </a:r>
            <a:r>
              <a:rPr lang="it-IT" sz="1200" b="1" cap="all" dirty="0">
                <a:solidFill>
                  <a:srgbClr val="FF0000"/>
                </a:solidFill>
              </a:rPr>
              <a:t>In caso di schiacciamento di un arto O DI ENTRAMBI GLI ARTI APPLICARE IL LACCIO PRIMA DI SOLLEVARE IL PESO</a:t>
            </a:r>
            <a:br>
              <a:rPr lang="it-IT" sz="1200" b="1" cap="all" dirty="0">
                <a:solidFill>
                  <a:srgbClr val="002060"/>
                </a:solidFill>
              </a:rPr>
            </a:br>
            <a:br>
              <a:rPr lang="it-IT" sz="1200" b="1" cap="all" dirty="0">
                <a:solidFill>
                  <a:srgbClr val="002060"/>
                </a:solidFill>
              </a:rPr>
            </a:br>
            <a:r>
              <a:rPr lang="it-IT" sz="1200" b="1" cap="all" dirty="0">
                <a:solidFill>
                  <a:srgbClr val="002060"/>
                </a:solidFill>
              </a:rPr>
              <a:t>SE l'attesa DEI SOCCORSI si prolunga PER ORE</a:t>
            </a:r>
          </a:p>
          <a:p>
            <a:r>
              <a:rPr lang="it-IT" sz="1200" b="1" cap="all" dirty="0">
                <a:solidFill>
                  <a:srgbClr val="002060"/>
                </a:solidFill>
              </a:rPr>
              <a:t>se compaiono marcati sintomi di shock </a:t>
            </a:r>
          </a:p>
          <a:p>
            <a:endParaRPr lang="it-IT" sz="1200" b="1" cap="all" dirty="0">
              <a:solidFill>
                <a:srgbClr val="002060"/>
              </a:solidFill>
            </a:endParaRPr>
          </a:p>
          <a:p>
            <a:r>
              <a:rPr lang="it-IT" sz="1200" b="1" cap="all" dirty="0">
                <a:solidFill>
                  <a:srgbClr val="FF0000"/>
                </a:solidFill>
              </a:rPr>
              <a:t>CHE COSA SI USA COME LACCIO </a:t>
            </a:r>
          </a:p>
          <a:p>
            <a:r>
              <a:rPr lang="it-IT" sz="1200" b="1" cap="all" dirty="0">
                <a:solidFill>
                  <a:srgbClr val="002060"/>
                </a:solidFill>
              </a:rPr>
              <a:t>In emergenza si possono usare strisce o cinture di stoffa, cravatta, foulard, ecc CON SPESSORE DI ALMENO TRE CM</a:t>
            </a:r>
            <a:br>
              <a:rPr lang="it-IT" sz="1200" b="1" cap="all" dirty="0">
                <a:solidFill>
                  <a:srgbClr val="002060"/>
                </a:solidFill>
              </a:rPr>
            </a:br>
            <a:r>
              <a:rPr lang="it-IT" sz="1200" b="1" cap="all" dirty="0">
                <a:solidFill>
                  <a:srgbClr val="002060"/>
                </a:solidFill>
              </a:rPr>
              <a:t>NON si usino spaghi, NON cordoni, NON fili di ferro, NON calze nylon o comunque simili materiali penetran</a:t>
            </a:r>
            <a:r>
              <a:rPr lang="it-IT" sz="1200" cap="all" dirty="0">
                <a:solidFill>
                  <a:srgbClr val="002060"/>
                </a:solidFill>
              </a:rPr>
              <a:t>ti.</a:t>
            </a:r>
          </a:p>
          <a:p>
            <a:r>
              <a:rPr lang="it-IT" sz="1200" b="1" cap="all" dirty="0">
                <a:solidFill>
                  <a:srgbClr val="002060"/>
                </a:solidFill>
              </a:rPr>
              <a:t>SCRIVERE BEN VISIBILE IL SIMBOLO L E L’ORARIO DI APPLICAZIONE DEL LACCIO</a:t>
            </a:r>
            <a:br>
              <a:rPr lang="it-IT" sz="1200" b="1" cap="all" dirty="0">
                <a:solidFill>
                  <a:srgbClr val="002060"/>
                </a:solidFill>
              </a:rPr>
            </a:br>
            <a:endParaRPr lang="it-IT" sz="1200" b="1" cap="all" dirty="0">
              <a:solidFill>
                <a:srgbClr val="002060"/>
              </a:solidFill>
            </a:endParaRPr>
          </a:p>
        </p:txBody>
      </p:sp>
      <p:pic>
        <p:nvPicPr>
          <p:cNvPr id="8" name="Immagine 7" descr="laccio.jpg"/>
          <p:cNvPicPr>
            <a:picLocks noChangeAspect="1"/>
          </p:cNvPicPr>
          <p:nvPr/>
        </p:nvPicPr>
        <p:blipFill>
          <a:blip r:embed="rId2" cstate="print"/>
          <a:stretch>
            <a:fillRect/>
          </a:stretch>
        </p:blipFill>
        <p:spPr>
          <a:xfrm>
            <a:off x="646386" y="4783510"/>
            <a:ext cx="2520280" cy="938804"/>
          </a:xfrm>
          <a:prstGeom prst="rect">
            <a:avLst/>
          </a:prstGeom>
        </p:spPr>
      </p:pic>
      <p:pic>
        <p:nvPicPr>
          <p:cNvPr id="9" name="Immagine 8" descr="333px-Stauschlauch.jpg"/>
          <p:cNvPicPr>
            <a:picLocks noChangeAspect="1"/>
          </p:cNvPicPr>
          <p:nvPr/>
        </p:nvPicPr>
        <p:blipFill>
          <a:blip r:embed="rId3" cstate="print"/>
          <a:stretch>
            <a:fillRect/>
          </a:stretch>
        </p:blipFill>
        <p:spPr>
          <a:xfrm>
            <a:off x="3707904" y="4844763"/>
            <a:ext cx="1332076" cy="1000057"/>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a16="http://schemas.microsoft.com/office/drawing/2014/main" id="{EF635A10-43A4-D862-DF21-519BA557EB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906" y="4926674"/>
            <a:ext cx="1493275" cy="836234"/>
          </a:xfrm>
          <a:prstGeom prst="rect">
            <a:avLst/>
          </a:prstGeom>
        </p:spPr>
      </p:pic>
      <p:pic>
        <p:nvPicPr>
          <p:cNvPr id="12" name="Immagine 11">
            <a:extLst>
              <a:ext uri="{FF2B5EF4-FFF2-40B4-BE49-F238E27FC236}">
                <a16:creationId xmlns:a16="http://schemas.microsoft.com/office/drawing/2014/main" id="{3B3284FF-08D0-D8CD-11B0-A00AD717E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6224" y="4483533"/>
            <a:ext cx="1600012" cy="1600012"/>
          </a:xfrm>
          <a:prstGeom prst="rect">
            <a:avLst/>
          </a:prstGeom>
        </p:spPr>
      </p:pic>
    </p:spTree>
    <p:extLst>
      <p:ext uri="{BB962C8B-B14F-4D97-AF65-F5344CB8AC3E}">
        <p14:creationId xmlns:p14="http://schemas.microsoft.com/office/powerpoint/2010/main" val="34411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left)">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left)">
                                      <p:cBhvr>
                                        <p:cTn id="18" dur="10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10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left)">
                                      <p:cBhvr>
                                        <p:cTn id="28" dur="10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wipe(left)">
                                      <p:cBhvr>
                                        <p:cTn id="33" dur="1000"/>
                                        <p:tgtEl>
                                          <p:spTgt spid="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wipe(left)">
                                      <p:cBhvr>
                                        <p:cTn id="38" dur="1000"/>
                                        <p:tgtEl>
                                          <p:spTgt spid="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wipe(left)">
                                      <p:cBhvr>
                                        <p:cTn id="43" dur="1000"/>
                                        <p:tgtEl>
                                          <p:spTgt spid="7">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10" end="10"/>
                                            </p:txEl>
                                          </p:spTgt>
                                        </p:tgtEl>
                                        <p:attrNameLst>
                                          <p:attrName>style.visibility</p:attrName>
                                        </p:attrNameLst>
                                      </p:cBhvr>
                                      <p:to>
                                        <p:strVal val="visible"/>
                                      </p:to>
                                    </p:set>
                                    <p:animEffect transition="in" filter="wipe(left)">
                                      <p:cBhvr>
                                        <p:cTn id="48" dur="1000"/>
                                        <p:tgtEl>
                                          <p:spTgt spid="7">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11" end="11"/>
                                            </p:txEl>
                                          </p:spTgt>
                                        </p:tgtEl>
                                        <p:attrNameLst>
                                          <p:attrName>style.visibility</p:attrName>
                                        </p:attrNameLst>
                                      </p:cBhvr>
                                      <p:to>
                                        <p:strVal val="visible"/>
                                      </p:to>
                                    </p:set>
                                    <p:animEffect transition="in" filter="wipe(left)">
                                      <p:cBhvr>
                                        <p:cTn id="53" dur="1000"/>
                                        <p:tgtEl>
                                          <p:spTgt spid="7">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xEl>
                                              <p:pRg st="12" end="12"/>
                                            </p:txEl>
                                          </p:spTgt>
                                        </p:tgtEl>
                                        <p:attrNameLst>
                                          <p:attrName>style.visibility</p:attrName>
                                        </p:attrNameLst>
                                      </p:cBhvr>
                                      <p:to>
                                        <p:strVal val="visible"/>
                                      </p:to>
                                    </p:set>
                                    <p:animEffect transition="in" filter="wipe(left)">
                                      <p:cBhvr>
                                        <p:cTn id="58" dur="1000"/>
                                        <p:tgtEl>
                                          <p:spTgt spid="7">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4"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heel(4)">
                                      <p:cBhvr>
                                        <p:cTn id="63" dur="20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4"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heel(4)">
                                      <p:cBhvr>
                                        <p:cTn id="6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267744" y="374675"/>
            <a:ext cx="4837606" cy="523220"/>
          </a:xfrm>
          <a:prstGeom prst="rect">
            <a:avLst/>
          </a:prstGeom>
          <a:noFill/>
        </p:spPr>
        <p:txBody>
          <a:bodyPr wrap="none" rtlCol="0">
            <a:spAutoFit/>
          </a:bodyPr>
          <a:lstStyle/>
          <a:p>
            <a:r>
              <a:rPr lang="it-IT" sz="2400" b="1" dirty="0">
                <a:solidFill>
                  <a:srgbClr val="FF0000"/>
                </a:solidFill>
              </a:rPr>
              <a:t> </a:t>
            </a:r>
            <a:r>
              <a:rPr lang="it-IT" sz="2800" b="1" dirty="0">
                <a:solidFill>
                  <a:srgbClr val="FF0000"/>
                </a:solidFill>
              </a:rPr>
              <a:t>EMORRAGIE ESTERIORIZZATE</a:t>
            </a:r>
            <a:endParaRPr lang="it-IT" sz="2400" b="1" dirty="0">
              <a:solidFill>
                <a:srgbClr val="FF0000"/>
              </a:solidFill>
            </a:endParaRPr>
          </a:p>
        </p:txBody>
      </p:sp>
      <p:sp>
        <p:nvSpPr>
          <p:cNvPr id="6" name="Rettangolo 5"/>
          <p:cNvSpPr/>
          <p:nvPr/>
        </p:nvSpPr>
        <p:spPr>
          <a:xfrm>
            <a:off x="323528" y="1082353"/>
            <a:ext cx="8172400" cy="5224507"/>
          </a:xfrm>
          <a:prstGeom prst="rect">
            <a:avLst/>
          </a:prstGeom>
        </p:spPr>
        <p:txBody>
          <a:bodyPr wrap="square">
            <a:spAutoFit/>
          </a:bodyPr>
          <a:lstStyle/>
          <a:p>
            <a:r>
              <a:rPr lang="it-IT" sz="1200" b="1" dirty="0">
                <a:solidFill>
                  <a:srgbClr val="FF0000"/>
                </a:solidFill>
              </a:rPr>
              <a:t>SONO QUELLE CHE RIGUARDANO ORGANI INTERNI MA CHE TROVANO SBOCCO DA ORIFIZI NATURALI:</a:t>
            </a:r>
          </a:p>
          <a:p>
            <a:endParaRPr lang="it-IT" sz="1000" b="1" cap="all" dirty="0">
              <a:solidFill>
                <a:srgbClr val="002060"/>
              </a:solidFill>
              <a:latin typeface="Arial" panose="020B0604020202020204" pitchFamily="34" charset="0"/>
              <a:cs typeface="Arial" panose="020B0604020202020204" pitchFamily="34" charset="0"/>
            </a:endParaRPr>
          </a:p>
          <a:p>
            <a:r>
              <a:rPr lang="it-IT" sz="1000" b="1" cap="all" dirty="0">
                <a:solidFill>
                  <a:srgbClr val="FF0000"/>
                </a:solidFill>
                <a:latin typeface="Arial" panose="020B0604020202020204" pitchFamily="34" charset="0"/>
                <a:cs typeface="Arial" panose="020B0604020202020204" pitchFamily="34" charset="0"/>
              </a:rPr>
              <a:t>EMATURIA</a:t>
            </a:r>
            <a:r>
              <a:rPr lang="it-IT" sz="1000" b="1" cap="all" dirty="0">
                <a:solidFill>
                  <a:srgbClr val="002060"/>
                </a:solidFill>
                <a:latin typeface="Arial" panose="020B0604020202020204" pitchFamily="34" charset="0"/>
                <a:cs typeface="Arial" panose="020B0604020202020204" pitchFamily="34" charset="0"/>
              </a:rPr>
              <a:t>:          sangue nelle urine       (POSSIBILI LESIONI A COLONNA, RENI, PRESENZA DI CISTI, INFIAMMAZIONI )</a:t>
            </a:r>
          </a:p>
          <a:p>
            <a:r>
              <a:rPr lang="it-IT" sz="1000" b="1" cap="all" dirty="0">
                <a:solidFill>
                  <a:srgbClr val="FF0000"/>
                </a:solidFill>
                <a:latin typeface="Arial" panose="020B0604020202020204" pitchFamily="34" charset="0"/>
                <a:cs typeface="Arial" panose="020B0604020202020204" pitchFamily="34" charset="0"/>
              </a:rPr>
              <a:t>OTORRAGIA</a:t>
            </a:r>
            <a:r>
              <a:rPr lang="it-IT" sz="1000" b="1" cap="all" dirty="0">
                <a:solidFill>
                  <a:srgbClr val="002060"/>
                </a:solidFill>
                <a:latin typeface="Arial" panose="020B0604020202020204" pitchFamily="34" charset="0"/>
                <a:cs typeface="Arial" panose="020B0604020202020204" pitchFamily="34" charset="0"/>
              </a:rPr>
              <a:t> :      SANGUE DALL’ORECCHIO   (POSSIBILE TRAUMA CRANICO/LESIONE CEREBRALE)</a:t>
            </a:r>
          </a:p>
          <a:p>
            <a:r>
              <a:rPr lang="it-IT" sz="1000" b="1" cap="all" dirty="0">
                <a:solidFill>
                  <a:srgbClr val="FF0000"/>
                </a:solidFill>
                <a:latin typeface="Arial" panose="020B0604020202020204" pitchFamily="34" charset="0"/>
                <a:cs typeface="Arial" panose="020B0604020202020204" pitchFamily="34" charset="0"/>
              </a:rPr>
              <a:t>RINORRAGIA</a:t>
            </a:r>
            <a:r>
              <a:rPr lang="it-IT" sz="1000" b="1" cap="all" dirty="0">
                <a:solidFill>
                  <a:srgbClr val="002060"/>
                </a:solidFill>
                <a:latin typeface="Arial" panose="020B0604020202020204" pitchFamily="34" charset="0"/>
                <a:cs typeface="Arial" panose="020B0604020202020204" pitchFamily="34" charset="0"/>
              </a:rPr>
              <a:t>:      sangue </a:t>
            </a:r>
            <a:r>
              <a:rPr lang="it-IT" sz="1050" b="1" cap="all" dirty="0">
                <a:solidFill>
                  <a:srgbClr val="002060"/>
                </a:solidFill>
                <a:latin typeface="Arial" panose="020B0604020202020204" pitchFamily="34" charset="0"/>
                <a:cs typeface="Arial" panose="020B0604020202020204" pitchFamily="34" charset="0"/>
              </a:rPr>
              <a:t>DAL NASO            (POSSIBILE TRAUMA CRANICO/LESIONE CEREBRALE</a:t>
            </a:r>
            <a:r>
              <a:rPr lang="it-IT" sz="1200" b="1" cap="all" dirty="0">
                <a:solidFill>
                  <a:srgbClr val="002060"/>
                </a:solidFill>
                <a:latin typeface="Arial" panose="020B0604020202020204" pitchFamily="34" charset="0"/>
                <a:cs typeface="Arial" panose="020B0604020202020204" pitchFamily="34" charset="0"/>
              </a:rPr>
              <a:t>)</a:t>
            </a:r>
          </a:p>
          <a:p>
            <a:r>
              <a:rPr lang="it-IT" sz="1050" b="1" cap="all" dirty="0">
                <a:solidFill>
                  <a:srgbClr val="FF0000"/>
                </a:solidFill>
                <a:latin typeface="Arial" panose="020B0604020202020204" pitchFamily="34" charset="0"/>
                <a:cs typeface="Arial" panose="020B0604020202020204" pitchFamily="34" charset="0"/>
              </a:rPr>
              <a:t>EMATEMESI</a:t>
            </a:r>
            <a:r>
              <a:rPr lang="it-IT" sz="1200" b="1" cap="all" dirty="0">
                <a:solidFill>
                  <a:srgbClr val="002060"/>
                </a:solidFill>
                <a:latin typeface="Arial" panose="020B0604020202020204" pitchFamily="34" charset="0"/>
                <a:cs typeface="Arial" panose="020B0604020202020204" pitchFamily="34" charset="0"/>
              </a:rPr>
              <a:t>       </a:t>
            </a:r>
            <a:r>
              <a:rPr lang="it-IT" sz="1050" b="1" cap="all" dirty="0">
                <a:solidFill>
                  <a:srgbClr val="002060"/>
                </a:solidFill>
                <a:latin typeface="Arial" panose="020B0604020202020204" pitchFamily="34" charset="0"/>
                <a:cs typeface="Arial" panose="020B0604020202020204" pitchFamily="34" charset="0"/>
              </a:rPr>
              <a:t>SANGUE DALL’APPARATO DIGERENTE</a:t>
            </a:r>
          </a:p>
          <a:p>
            <a:r>
              <a:rPr lang="it-IT" sz="1050" b="1" cap="all" dirty="0">
                <a:solidFill>
                  <a:srgbClr val="FF0000"/>
                </a:solidFill>
                <a:latin typeface="Arial" panose="020B0604020202020204" pitchFamily="34" charset="0"/>
                <a:cs typeface="Arial" panose="020B0604020202020204" pitchFamily="34" charset="0"/>
              </a:rPr>
              <a:t>EMOTTISI</a:t>
            </a:r>
            <a:r>
              <a:rPr lang="it-IT" sz="1050" b="1" cap="all" dirty="0">
                <a:solidFill>
                  <a:srgbClr val="002060"/>
                </a:solidFill>
                <a:latin typeface="Arial" panose="020B0604020202020204" pitchFamily="34" charset="0"/>
                <a:cs typeface="Arial" panose="020B0604020202020204" pitchFamily="34" charset="0"/>
              </a:rPr>
              <a:t>             SANGUE DALL’APPARATO RESPIRATORIO</a:t>
            </a:r>
          </a:p>
          <a:p>
            <a:endParaRPr lang="it-IT" sz="1200" b="1" cap="all" dirty="0">
              <a:solidFill>
                <a:srgbClr val="002060"/>
              </a:solidFill>
            </a:endParaRPr>
          </a:p>
          <a:p>
            <a:r>
              <a:rPr lang="it-IT" sz="1100" b="1" cap="all" dirty="0">
                <a:solidFill>
                  <a:srgbClr val="FF0000"/>
                </a:solidFill>
                <a:latin typeface="Arial" panose="020B0604020202020204" pitchFamily="34" charset="0"/>
                <a:cs typeface="Arial" panose="020B0604020202020204" pitchFamily="34" charset="0"/>
              </a:rPr>
              <a:t>Non tamponare il sangue rimarrebbe all’interno del corpo creando danni maggiori</a:t>
            </a:r>
          </a:p>
          <a:p>
            <a:r>
              <a:rPr lang="it-IT" sz="1100" b="1" cap="all" dirty="0">
                <a:solidFill>
                  <a:srgbClr val="FF0000"/>
                </a:solidFill>
                <a:latin typeface="Arial" panose="020B0604020202020204" pitchFamily="34" charset="0"/>
                <a:cs typeface="Arial" panose="020B0604020202020204" pitchFamily="34" charset="0"/>
              </a:rPr>
              <a:t>Mettere un telo o una garza per assorbire il sangue ma lasciare che defluisca</a:t>
            </a:r>
          </a:p>
          <a:p>
            <a:r>
              <a:rPr lang="it-IT" sz="1100" b="1" cap="all" dirty="0">
                <a:solidFill>
                  <a:srgbClr val="FF0000"/>
                </a:solidFill>
                <a:latin typeface="Arial" panose="020B0604020202020204" pitchFamily="34" charset="0"/>
                <a:cs typeface="Arial" panose="020B0604020202020204" pitchFamily="34" charset="0"/>
              </a:rPr>
              <a:t>In caso di </a:t>
            </a:r>
            <a:r>
              <a:rPr lang="it-IT" sz="1100" b="1" cap="all" dirty="0" err="1">
                <a:solidFill>
                  <a:srgbClr val="FF0000"/>
                </a:solidFill>
                <a:latin typeface="Arial" panose="020B0604020202020204" pitchFamily="34" charset="0"/>
                <a:cs typeface="Arial" panose="020B0604020202020204" pitchFamily="34" charset="0"/>
              </a:rPr>
              <a:t>otorragia</a:t>
            </a:r>
            <a:r>
              <a:rPr lang="it-IT" sz="1100" b="1" cap="all" dirty="0">
                <a:solidFill>
                  <a:srgbClr val="FF0000"/>
                </a:solidFill>
                <a:latin typeface="Arial" panose="020B0604020202020204" pitchFamily="34" charset="0"/>
                <a:cs typeface="Arial" panose="020B0604020202020204" pitchFamily="34" charset="0"/>
              </a:rPr>
              <a:t>  se il sangue e’ rosato si ha una possibile lesione del cervelletto con perdita di liquor</a:t>
            </a:r>
          </a:p>
          <a:p>
            <a:r>
              <a:rPr lang="it-IT" sz="1100" b="1" cap="all" dirty="0">
                <a:solidFill>
                  <a:srgbClr val="FF0000"/>
                </a:solidFill>
                <a:latin typeface="Arial" panose="020B0604020202020204" pitchFamily="34" charset="0"/>
                <a:cs typeface="Arial" panose="020B0604020202020204" pitchFamily="34" charset="0"/>
              </a:rPr>
              <a:t>Non far muovere l’infortunato</a:t>
            </a:r>
          </a:p>
          <a:p>
            <a:r>
              <a:rPr lang="it-IT" sz="1100" b="1" cap="all" dirty="0">
                <a:solidFill>
                  <a:srgbClr val="FF0000"/>
                </a:solidFill>
                <a:latin typeface="Arial" panose="020B0604020202020204" pitchFamily="34" charset="0"/>
                <a:cs typeface="Arial" panose="020B0604020202020204" pitchFamily="34" charset="0"/>
              </a:rPr>
              <a:t>Applicare ghiaccio</a:t>
            </a:r>
          </a:p>
          <a:p>
            <a:r>
              <a:rPr lang="it-IT" sz="1100" b="1" cap="all" dirty="0">
                <a:solidFill>
                  <a:srgbClr val="FF0000"/>
                </a:solidFill>
                <a:latin typeface="Arial" panose="020B0604020202020204" pitchFamily="34" charset="0"/>
                <a:cs typeface="Arial" panose="020B0604020202020204" pitchFamily="34" charset="0"/>
              </a:rPr>
              <a:t>Coprire la persona per evitare dispersione termica</a:t>
            </a:r>
          </a:p>
          <a:p>
            <a:r>
              <a:rPr lang="it-IT" sz="1100" b="1" cap="all" dirty="0">
                <a:solidFill>
                  <a:srgbClr val="FF0000"/>
                </a:solidFill>
                <a:latin typeface="Arial" panose="020B0604020202020204" pitchFamily="34" charset="0"/>
                <a:cs typeface="Arial" panose="020B0604020202020204" pitchFamily="34" charset="0"/>
              </a:rPr>
              <a:t>Cercare di tranquillizzare l’infortunato, se si agita e accelera il respiro aumenta anche il battito e di conseguenza anche l’emorragia</a:t>
            </a:r>
          </a:p>
          <a:p>
            <a:endParaRPr lang="it-IT" sz="1100" b="1" cap="all" dirty="0">
              <a:solidFill>
                <a:srgbClr val="FF0000"/>
              </a:solidFill>
              <a:latin typeface="Arial" panose="020B0604020202020204" pitchFamily="34" charset="0"/>
              <a:cs typeface="Arial" panose="020B0604020202020204" pitchFamily="34" charset="0"/>
            </a:endParaRPr>
          </a:p>
          <a:p>
            <a:endParaRPr lang="it-IT" sz="1100" b="1" cap="all" dirty="0">
              <a:solidFill>
                <a:srgbClr val="FF0000"/>
              </a:solidFill>
              <a:latin typeface="Arial" panose="020B0604020202020204" pitchFamily="34" charset="0"/>
              <a:cs typeface="Arial" panose="020B0604020202020204" pitchFamily="34" charset="0"/>
            </a:endParaRPr>
          </a:p>
          <a:p>
            <a:r>
              <a:rPr lang="it-IT" sz="1100" b="1" cap="all" dirty="0">
                <a:solidFill>
                  <a:srgbClr val="FF0000"/>
                </a:solidFill>
                <a:latin typeface="Arial" panose="020B0604020202020204" pitchFamily="34" charset="0"/>
                <a:cs typeface="Arial" panose="020B0604020202020204" pitchFamily="34" charset="0"/>
              </a:rPr>
              <a:t>Attenzione </a:t>
            </a:r>
            <a:r>
              <a:rPr lang="it-IT" sz="1100" b="1" cap="all" dirty="0">
                <a:solidFill>
                  <a:srgbClr val="002060"/>
                </a:solidFill>
                <a:latin typeface="Arial" panose="020B0604020202020204" pitchFamily="34" charset="0"/>
                <a:cs typeface="Arial" panose="020B0604020202020204" pitchFamily="34" charset="0"/>
              </a:rPr>
              <a:t>non confondere la rinorragia con una semplice </a:t>
            </a:r>
            <a:r>
              <a:rPr lang="it-IT" sz="1100" b="1" cap="all" dirty="0">
                <a:solidFill>
                  <a:srgbClr val="FF0000"/>
                </a:solidFill>
                <a:latin typeface="Arial" panose="020B0604020202020204" pitchFamily="34" charset="0"/>
                <a:cs typeface="Arial" panose="020B0604020202020204" pitchFamily="34" charset="0"/>
              </a:rPr>
              <a:t>epistassi </a:t>
            </a:r>
            <a:r>
              <a:rPr lang="it-IT" sz="1100" b="1" cap="all" dirty="0">
                <a:solidFill>
                  <a:srgbClr val="002060"/>
                </a:solidFill>
                <a:latin typeface="Arial" panose="020B0604020202020204" pitchFamily="34" charset="0"/>
                <a:cs typeface="Arial" panose="020B0604020202020204" pitchFamily="34" charset="0"/>
              </a:rPr>
              <a:t>(semplice perdita di sangue dal naso per botta diretta, Debolezza capillare …)</a:t>
            </a:r>
          </a:p>
          <a:p>
            <a:r>
              <a:rPr lang="it-IT" sz="1100" b="1" cap="all" dirty="0">
                <a:solidFill>
                  <a:srgbClr val="002060"/>
                </a:solidFill>
                <a:latin typeface="Arial" panose="020B0604020202020204" pitchFamily="34" charset="0"/>
                <a:cs typeface="Arial" panose="020B0604020202020204" pitchFamily="34" charset="0"/>
              </a:rPr>
              <a:t>L’epistassi va tamponata:</a:t>
            </a:r>
          </a:p>
          <a:p>
            <a:r>
              <a:rPr lang="it-IT" sz="1100" b="1" cap="all" dirty="0">
                <a:solidFill>
                  <a:srgbClr val="FF0000"/>
                </a:solidFill>
                <a:latin typeface="Arial" panose="020B0604020202020204" pitchFamily="34" charset="0"/>
                <a:cs typeface="Arial" panose="020B0604020202020204" pitchFamily="34" charset="0"/>
              </a:rPr>
              <a:t>Testa in avanti</a:t>
            </a:r>
          </a:p>
          <a:p>
            <a:r>
              <a:rPr lang="it-IT" sz="1100" b="1" cap="all" dirty="0">
                <a:solidFill>
                  <a:srgbClr val="002060"/>
                </a:solidFill>
                <a:latin typeface="Arial" panose="020B0604020202020204" pitchFamily="34" charset="0"/>
                <a:cs typeface="Arial" panose="020B0604020202020204" pitchFamily="34" charset="0"/>
              </a:rPr>
              <a:t>Compressione diretta sulla narice</a:t>
            </a:r>
          </a:p>
          <a:p>
            <a:r>
              <a:rPr lang="it-IT" sz="1100" b="1" cap="all" dirty="0">
                <a:solidFill>
                  <a:srgbClr val="00B050"/>
                </a:solidFill>
                <a:latin typeface="Arial" panose="020B0604020202020204" pitchFamily="34" charset="0"/>
                <a:cs typeface="Arial" panose="020B0604020202020204" pitchFamily="34" charset="0"/>
              </a:rPr>
              <a:t>Si ghiaccio</a:t>
            </a:r>
          </a:p>
          <a:p>
            <a:r>
              <a:rPr lang="it-IT" sz="1100" b="1" cap="all" dirty="0">
                <a:solidFill>
                  <a:srgbClr val="002060"/>
                </a:solidFill>
                <a:latin typeface="Arial" panose="020B0604020202020204" pitchFamily="34" charset="0"/>
                <a:cs typeface="Arial" panose="020B0604020202020204" pitchFamily="34" charset="0"/>
              </a:rPr>
              <a:t>Si tampone di garza imbevuto di acqua ossigenata</a:t>
            </a:r>
          </a:p>
          <a:p>
            <a:r>
              <a:rPr lang="it-IT" sz="1100" b="1" cap="all" dirty="0">
                <a:solidFill>
                  <a:srgbClr val="FF0000"/>
                </a:solidFill>
                <a:latin typeface="Arial" panose="020B0604020202020204" pitchFamily="34" charset="0"/>
                <a:cs typeface="Arial" panose="020B0604020202020204" pitchFamily="34" charset="0"/>
              </a:rPr>
              <a:t>No tampone di cotone o carta                                                                                                  </a:t>
            </a:r>
          </a:p>
          <a:p>
            <a:endParaRPr lang="it-IT" sz="1200" b="1" cap="all" dirty="0">
              <a:solidFill>
                <a:srgbClr val="FF0000"/>
              </a:solidFill>
            </a:endParaRPr>
          </a:p>
          <a:p>
            <a:endParaRPr lang="it-IT" sz="1200" b="1" cap="all" dirty="0">
              <a:solidFill>
                <a:srgbClr val="FF0000"/>
              </a:solidFill>
            </a:endParaRPr>
          </a:p>
          <a:p>
            <a:endParaRPr lang="it-IT" sz="1200" b="1" cap="all" dirty="0">
              <a:solidFill>
                <a:srgbClr val="FF0000"/>
              </a:solidFill>
            </a:endParaRPr>
          </a:p>
        </p:txBody>
      </p:sp>
      <p:pic>
        <p:nvPicPr>
          <p:cNvPr id="8" name="Picture 8" descr="epistassi001"/>
          <p:cNvPicPr>
            <a:picLocks noChangeAspect="1" noChangeArrowheads="1"/>
          </p:cNvPicPr>
          <p:nvPr/>
        </p:nvPicPr>
        <p:blipFill>
          <a:blip r:embed="rId2" cstate="print"/>
          <a:srcRect/>
          <a:stretch>
            <a:fillRect/>
          </a:stretch>
        </p:blipFill>
        <p:spPr bwMode="auto">
          <a:xfrm>
            <a:off x="4839984" y="4852584"/>
            <a:ext cx="1584871" cy="897247"/>
          </a:xfrm>
          <a:prstGeom prst="rect">
            <a:avLst/>
          </a:prstGeom>
          <a:noFill/>
        </p:spPr>
      </p:pic>
      <p:pic>
        <p:nvPicPr>
          <p:cNvPr id="9" name="Immagine 8" descr="Immagine4.png"/>
          <p:cNvPicPr>
            <a:picLocks noChangeAspect="1"/>
          </p:cNvPicPr>
          <p:nvPr/>
        </p:nvPicPr>
        <p:blipFill>
          <a:blip r:embed="rId3" cstate="print"/>
          <a:stretch>
            <a:fillRect/>
          </a:stretch>
        </p:blipFill>
        <p:spPr>
          <a:xfrm>
            <a:off x="6924083" y="5293828"/>
            <a:ext cx="1224136" cy="912006"/>
          </a:xfrm>
          <a:prstGeom prst="rect">
            <a:avLst/>
          </a:prstGeom>
        </p:spPr>
      </p:pic>
      <p:sp>
        <p:nvSpPr>
          <p:cNvPr id="10" name="Rettangolo 9"/>
          <p:cNvSpPr/>
          <p:nvPr/>
        </p:nvSpPr>
        <p:spPr>
          <a:xfrm>
            <a:off x="5375738" y="5787801"/>
            <a:ext cx="648072" cy="400110"/>
          </a:xfrm>
          <a:prstGeom prst="rect">
            <a:avLst/>
          </a:prstGeom>
          <a:noFill/>
        </p:spPr>
        <p:txBody>
          <a:bodyPr wrap="square" lIns="91440" tIns="45720" rIns="91440" bIns="45720">
            <a:spAutoFit/>
          </a:bodyPr>
          <a:lstStyle/>
          <a:p>
            <a:pPr algn="ctr"/>
            <a:r>
              <a:rPr lang="it-IT" sz="2000" b="1" cap="none" spc="0" dirty="0">
                <a:ln w="10541" cmpd="sng">
                  <a:solidFill>
                    <a:schemeClr val="accent1">
                      <a:shade val="88000"/>
                      <a:satMod val="110000"/>
                    </a:schemeClr>
                  </a:solidFill>
                  <a:prstDash val="solid"/>
                </a:ln>
                <a:solidFill>
                  <a:srgbClr val="002060"/>
                </a:solidFill>
                <a:effectLst/>
              </a:rPr>
              <a:t>si</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77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619672" y="260648"/>
            <a:ext cx="5544616" cy="523220"/>
          </a:xfrm>
          <a:prstGeom prst="rect">
            <a:avLst/>
          </a:prstGeom>
          <a:noFill/>
        </p:spPr>
        <p:txBody>
          <a:bodyPr wrap="square" rtlCol="0">
            <a:spAutoFit/>
          </a:bodyPr>
          <a:lstStyle/>
          <a:p>
            <a:pPr algn="ctr"/>
            <a:r>
              <a:rPr lang="it-IT" sz="2800" b="1" dirty="0">
                <a:solidFill>
                  <a:srgbClr val="FF0000"/>
                </a:solidFill>
              </a:rPr>
              <a:t>EMORRAGIE INTERNE</a:t>
            </a:r>
          </a:p>
        </p:txBody>
      </p:sp>
      <p:sp>
        <p:nvSpPr>
          <p:cNvPr id="6" name="CasellaDiTesto 5"/>
          <p:cNvSpPr txBox="1"/>
          <p:nvPr/>
        </p:nvSpPr>
        <p:spPr>
          <a:xfrm>
            <a:off x="683568" y="938616"/>
            <a:ext cx="7058599" cy="984885"/>
          </a:xfrm>
          <a:prstGeom prst="rect">
            <a:avLst/>
          </a:prstGeom>
          <a:noFill/>
        </p:spPr>
        <p:txBody>
          <a:bodyPr wrap="none" rtlCol="0">
            <a:spAutoFit/>
          </a:bodyPr>
          <a:lstStyle/>
          <a:p>
            <a:r>
              <a:rPr lang="it-IT" sz="1400" b="1" dirty="0">
                <a:solidFill>
                  <a:srgbClr val="002060"/>
                </a:solidFill>
                <a:latin typeface="Arial" panose="020B0604020202020204" pitchFamily="34" charset="0"/>
                <a:cs typeface="Arial" panose="020B0604020202020204" pitchFamily="34" charset="0"/>
              </a:rPr>
              <a:t>RIGUARDANO LESIONI INTERNE CON IL SANGUE CHE RIMANE NELLE CAVITA’</a:t>
            </a:r>
          </a:p>
          <a:p>
            <a:r>
              <a:rPr lang="it-IT" sz="1400" b="1" dirty="0">
                <a:solidFill>
                  <a:srgbClr val="002060"/>
                </a:solidFill>
                <a:latin typeface="Arial" panose="020B0604020202020204" pitchFamily="34" charset="0"/>
                <a:cs typeface="Arial" panose="020B0604020202020204" pitchFamily="34" charset="0"/>
              </a:rPr>
              <a:t>SI POSSONO CLASSIFICARE IN </a:t>
            </a:r>
            <a:r>
              <a:rPr lang="it-IT" sz="1400" b="1" dirty="0">
                <a:solidFill>
                  <a:srgbClr val="FF0000"/>
                </a:solidFill>
                <a:latin typeface="Arial" panose="020B0604020202020204" pitchFamily="34" charset="0"/>
                <a:cs typeface="Arial" panose="020B0604020202020204" pitchFamily="34" charset="0"/>
              </a:rPr>
              <a:t>SEMPLICI E GRAVI</a:t>
            </a:r>
          </a:p>
          <a:p>
            <a:endParaRPr lang="it-IT" sz="1200" b="1" dirty="0">
              <a:solidFill>
                <a:srgbClr val="002060"/>
              </a:solidFill>
            </a:endParaRPr>
          </a:p>
          <a:p>
            <a:r>
              <a:rPr lang="it-IT" b="1" dirty="0">
                <a:solidFill>
                  <a:srgbClr val="FF0000"/>
                </a:solidFill>
              </a:rPr>
              <a:t>SEPLICI:</a:t>
            </a:r>
          </a:p>
        </p:txBody>
      </p:sp>
      <p:sp>
        <p:nvSpPr>
          <p:cNvPr id="7" name="Rettangolo 6"/>
          <p:cNvSpPr/>
          <p:nvPr/>
        </p:nvSpPr>
        <p:spPr>
          <a:xfrm>
            <a:off x="357064" y="1923501"/>
            <a:ext cx="8352928" cy="1969770"/>
          </a:xfrm>
          <a:prstGeom prst="rect">
            <a:avLst/>
          </a:prstGeom>
        </p:spPr>
        <p:txBody>
          <a:bodyPr wrap="square">
            <a:spAutoFit/>
          </a:bodyPr>
          <a:lstStyle/>
          <a:p>
            <a:r>
              <a:rPr lang="it-IT" sz="1200" b="1" cap="all" dirty="0">
                <a:solidFill>
                  <a:srgbClr val="FF0000"/>
                </a:solidFill>
                <a:latin typeface="Arial" panose="020B0604020202020204" pitchFamily="34" charset="0"/>
                <a:cs typeface="Arial" panose="020B0604020202020204" pitchFamily="34" charset="0"/>
              </a:rPr>
              <a:t>CONTUSIONI</a:t>
            </a:r>
          </a:p>
          <a:p>
            <a:r>
              <a:rPr lang="it-IT" sz="1200" b="1" cap="all" dirty="0">
                <a:solidFill>
                  <a:srgbClr val="002060"/>
                </a:solidFill>
                <a:latin typeface="Arial" panose="020B0604020202020204" pitchFamily="34" charset="0"/>
                <a:cs typeface="Arial" panose="020B0604020202020204" pitchFamily="34" charset="0"/>
              </a:rPr>
              <a:t>Conseguenza di un urto (botta), sono un tentativo del'organismo di riparare i danni dirottando sulla zona sangue e liquidi</a:t>
            </a:r>
          </a:p>
          <a:p>
            <a:r>
              <a:rPr lang="it-IT" sz="1200" b="1" cap="all" dirty="0">
                <a:solidFill>
                  <a:srgbClr val="FF0000"/>
                </a:solidFill>
                <a:latin typeface="Arial" panose="020B0604020202020204" pitchFamily="34" charset="0"/>
                <a:cs typeface="Arial" panose="020B0604020202020204" pitchFamily="34" charset="0"/>
              </a:rPr>
              <a:t>ECCHIMOSI: </a:t>
            </a:r>
          </a:p>
          <a:p>
            <a:r>
              <a:rPr lang="it-IT" sz="1200" b="1" cap="all" dirty="0">
                <a:solidFill>
                  <a:srgbClr val="002060"/>
                </a:solidFill>
                <a:latin typeface="Arial" panose="020B0604020202020204" pitchFamily="34" charset="0"/>
                <a:cs typeface="Arial" panose="020B0604020202020204" pitchFamily="34" charset="0"/>
              </a:rPr>
              <a:t>comunemente detti “lividi”, il sangue esce dai vasi ma la cute rimane integra (la classica “botta”)</a:t>
            </a:r>
          </a:p>
          <a:p>
            <a:r>
              <a:rPr lang="it-IT" sz="1200" b="1" cap="all" dirty="0">
                <a:solidFill>
                  <a:srgbClr val="FF0000"/>
                </a:solidFill>
                <a:latin typeface="Arial" panose="020B0604020202020204" pitchFamily="34" charset="0"/>
                <a:cs typeface="Arial" panose="020B0604020202020204" pitchFamily="34" charset="0"/>
              </a:rPr>
              <a:t>EMATOMA: </a:t>
            </a:r>
          </a:p>
          <a:p>
            <a:r>
              <a:rPr lang="it-IT" sz="1200" b="1" cap="all" dirty="0">
                <a:solidFill>
                  <a:srgbClr val="002060"/>
                </a:solidFill>
                <a:latin typeface="Arial" panose="020B0604020202020204" pitchFamily="34" charset="0"/>
                <a:cs typeface="Arial" panose="020B0604020202020204" pitchFamily="34" charset="0"/>
              </a:rPr>
              <a:t>è una raccolta di sangue nei tessuti, di maggiore entità</a:t>
            </a:r>
          </a:p>
          <a:p>
            <a:endParaRPr lang="it-IT" sz="1200" b="1" cap="all" dirty="0">
              <a:solidFill>
                <a:srgbClr val="002060"/>
              </a:solidFill>
              <a:latin typeface="Arial" panose="020B0604020202020204" pitchFamily="34" charset="0"/>
              <a:cs typeface="Arial" panose="020B0604020202020204" pitchFamily="34" charset="0"/>
            </a:endParaRPr>
          </a:p>
          <a:p>
            <a:r>
              <a:rPr lang="it-IT" sz="1400" b="1" cap="all" dirty="0">
                <a:solidFill>
                  <a:srgbClr val="FF0000"/>
                </a:solidFill>
                <a:latin typeface="Arial" panose="020B0604020202020204" pitchFamily="34" charset="0"/>
                <a:cs typeface="Arial" panose="020B0604020202020204" pitchFamily="34" charset="0"/>
              </a:rPr>
              <a:t>PRIMO SOCCORSO</a:t>
            </a:r>
            <a:r>
              <a:rPr lang="it-IT" sz="1200" b="1" cap="all" dirty="0">
                <a:solidFill>
                  <a:srgbClr val="002060"/>
                </a:solidFill>
                <a:latin typeface="Arial" panose="020B0604020202020204" pitchFamily="34" charset="0"/>
                <a:cs typeface="Arial" panose="020B0604020202020204" pitchFamily="34" charset="0"/>
              </a:rPr>
              <a:t>: tenere ghiaccio o un impacco freddo sulla zona</a:t>
            </a:r>
            <a:endParaRPr lang="it-IT" sz="1200" cap="all" dirty="0">
              <a:solidFill>
                <a:srgbClr val="002060"/>
              </a:solidFill>
              <a:latin typeface="Arial" panose="020B0604020202020204" pitchFamily="34" charset="0"/>
              <a:cs typeface="Arial" panose="020B0604020202020204" pitchFamily="34" charset="0"/>
            </a:endParaRPr>
          </a:p>
        </p:txBody>
      </p:sp>
      <p:sp>
        <p:nvSpPr>
          <p:cNvPr id="8" name="Rettangolo 7"/>
          <p:cNvSpPr/>
          <p:nvPr/>
        </p:nvSpPr>
        <p:spPr>
          <a:xfrm>
            <a:off x="365626" y="4077654"/>
            <a:ext cx="8676456" cy="2031325"/>
          </a:xfrm>
          <a:prstGeom prst="rect">
            <a:avLst/>
          </a:prstGeom>
        </p:spPr>
        <p:txBody>
          <a:bodyPr wrap="square">
            <a:spAutoFit/>
          </a:bodyPr>
          <a:lstStyle/>
          <a:p>
            <a:r>
              <a:rPr lang="it-IT" sz="1600" b="1" dirty="0">
                <a:solidFill>
                  <a:srgbClr val="FF0000"/>
                </a:solidFill>
                <a:latin typeface="Arial" panose="020B0604020202020204" pitchFamily="34" charset="0"/>
                <a:cs typeface="Arial" panose="020B0604020202020204" pitchFamily="34" charset="0"/>
              </a:rPr>
              <a:t>GRAVI : </a:t>
            </a:r>
            <a:r>
              <a:rPr lang="it-IT" sz="1600" b="1" dirty="0">
                <a:solidFill>
                  <a:srgbClr val="002060"/>
                </a:solidFill>
                <a:latin typeface="Arial" panose="020B0604020202020204" pitchFamily="34" charset="0"/>
                <a:cs typeface="Arial" panose="020B0604020202020204" pitchFamily="34" charset="0"/>
              </a:rPr>
              <a:t>SI POSSONO INDIVIDUARE DA</a:t>
            </a:r>
          </a:p>
          <a:p>
            <a:r>
              <a:rPr lang="it-IT" sz="1600" b="1" dirty="0">
                <a:solidFill>
                  <a:srgbClr val="FF0000"/>
                </a:solidFill>
                <a:latin typeface="Arial" panose="020B0604020202020204" pitchFamily="34" charset="0"/>
                <a:cs typeface="Arial" panose="020B0604020202020204" pitchFamily="34" charset="0"/>
              </a:rPr>
              <a:t>SEGNI E SINTOMI: </a:t>
            </a:r>
            <a:r>
              <a:rPr lang="it-IT" sz="1600" b="1" dirty="0">
                <a:solidFill>
                  <a:srgbClr val="002060"/>
                </a:solidFill>
                <a:latin typeface="Arial" panose="020B0604020202020204" pitchFamily="34" charset="0"/>
                <a:cs typeface="Arial" panose="020B0604020202020204" pitchFamily="34" charset="0"/>
              </a:rPr>
              <a:t>debolezza, sudorazione, cute pallida e fredda, sete intensa,tremori,respiro </a:t>
            </a:r>
            <a:r>
              <a:rPr lang="it-IT" sz="1600" b="1" dirty="0" err="1">
                <a:solidFill>
                  <a:srgbClr val="002060"/>
                </a:solidFill>
                <a:latin typeface="Arial" panose="020B0604020202020204" pitchFamily="34" charset="0"/>
                <a:cs typeface="Arial" panose="020B0604020202020204" pitchFamily="34" charset="0"/>
              </a:rPr>
              <a:t>affanoso</a:t>
            </a:r>
            <a:r>
              <a:rPr lang="it-IT" sz="1600" b="1" dirty="0">
                <a:solidFill>
                  <a:srgbClr val="002060"/>
                </a:solidFill>
                <a:latin typeface="Arial" panose="020B0604020202020204" pitchFamily="34" charset="0"/>
                <a:cs typeface="Arial" panose="020B0604020202020204" pitchFamily="34" charset="0"/>
              </a:rPr>
              <a:t>...</a:t>
            </a:r>
          </a:p>
          <a:p>
            <a:r>
              <a:rPr lang="it-IT" sz="1600" b="1" dirty="0">
                <a:solidFill>
                  <a:srgbClr val="FF0000"/>
                </a:solidFill>
                <a:latin typeface="Arial" panose="020B0604020202020204" pitchFamily="34" charset="0"/>
                <a:cs typeface="Arial" panose="020B0604020202020204" pitchFamily="34" charset="0"/>
              </a:rPr>
              <a:t>eventuali segni del trauma</a:t>
            </a:r>
          </a:p>
          <a:p>
            <a:endParaRPr lang="it-IT" b="1" dirty="0">
              <a:solidFill>
                <a:srgbClr val="FF0000"/>
              </a:solidFill>
              <a:latin typeface="Arial" panose="020B0604020202020204" pitchFamily="34" charset="0"/>
              <a:cs typeface="Arial" panose="020B0604020202020204" pitchFamily="34" charset="0"/>
            </a:endParaRPr>
          </a:p>
          <a:p>
            <a:r>
              <a:rPr lang="it-IT" sz="1600" b="1" dirty="0">
                <a:solidFill>
                  <a:srgbClr val="FF0000"/>
                </a:solidFill>
                <a:latin typeface="Arial" panose="020B0604020202020204" pitchFamily="34" charset="0"/>
                <a:cs typeface="Arial" panose="020B0604020202020204" pitchFamily="34" charset="0"/>
              </a:rPr>
              <a:t>PRIMO SOCCORSO: </a:t>
            </a:r>
            <a:r>
              <a:rPr lang="it-IT" sz="1400" b="1" dirty="0">
                <a:solidFill>
                  <a:srgbClr val="002060"/>
                </a:solidFill>
                <a:latin typeface="Arial" panose="020B0604020202020204" pitchFamily="34" charset="0"/>
                <a:cs typeface="Arial" panose="020B0604020202020204" pitchFamily="34" charset="0"/>
              </a:rPr>
              <a:t>GHIACCIO </a:t>
            </a:r>
          </a:p>
          <a:p>
            <a:r>
              <a:rPr lang="it-IT" sz="1400" b="1" dirty="0">
                <a:solidFill>
                  <a:srgbClr val="002060"/>
                </a:solidFill>
                <a:latin typeface="Arial" panose="020B0604020202020204" pitchFamily="34" charset="0"/>
                <a:cs typeface="Arial" panose="020B0604020202020204" pitchFamily="34" charset="0"/>
              </a:rPr>
              <a:t>                                           NON MUOVERE L’INFORTUNATO</a:t>
            </a:r>
          </a:p>
          <a:p>
            <a:r>
              <a:rPr lang="it-IT" sz="1400" b="1" dirty="0">
                <a:solidFill>
                  <a:srgbClr val="002060"/>
                </a:solidFill>
                <a:latin typeface="Arial" panose="020B0604020202020204" pitchFamily="34" charset="0"/>
                <a:cs typeface="Arial" panose="020B0604020202020204" pitchFamily="34" charset="0"/>
              </a:rPr>
              <a:t>                                           FARE IN MODO CHE NON SI AGITI E CHE IL RESPIRO NON ACCELERI</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3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51520" y="1628800"/>
            <a:ext cx="8352928" cy="4392488"/>
          </a:xfrm>
        </p:spPr>
        <p:txBody>
          <a:bodyPr>
            <a:normAutofit fontScale="92500" lnSpcReduction="20000"/>
          </a:bodyPr>
          <a:lstStyle/>
          <a:p>
            <a:r>
              <a:rPr lang="it-IT" sz="1800" b="1" dirty="0">
                <a:solidFill>
                  <a:srgbClr val="FF0000"/>
                </a:solidFill>
                <a:latin typeface="Arial" panose="020B0604020202020204" pitchFamily="34" charset="0"/>
                <a:cs typeface="Arial" panose="020B0604020202020204" pitchFamily="34" charset="0"/>
              </a:rPr>
              <a:t>CHIAMATA CORRETTA</a:t>
            </a:r>
            <a:endParaRPr lang="it-IT" b="1" dirty="0">
              <a:solidFill>
                <a:srgbClr val="FF0000"/>
              </a:solidFill>
              <a:latin typeface="Arial" panose="020B0604020202020204" pitchFamily="34" charset="0"/>
              <a:cs typeface="Arial" panose="020B0604020202020204" pitchFamily="34" charset="0"/>
            </a:endParaRPr>
          </a:p>
          <a:p>
            <a:r>
              <a:rPr lang="it-IT" sz="1400" b="1" dirty="0">
                <a:solidFill>
                  <a:srgbClr val="002060"/>
                </a:solidFill>
                <a:latin typeface="Arial" panose="020B0604020202020204" pitchFamily="34" charset="0"/>
                <a:cs typeface="Arial" panose="020B0604020202020204" pitchFamily="34" charset="0"/>
              </a:rPr>
              <a:t>IDENTIFICARSI</a:t>
            </a:r>
          </a:p>
          <a:p>
            <a:r>
              <a:rPr lang="it-IT" sz="1400" b="1" dirty="0">
                <a:solidFill>
                  <a:srgbClr val="002060"/>
                </a:solidFill>
                <a:latin typeface="Arial" panose="020B0604020202020204" pitchFamily="34" charset="0"/>
                <a:cs typeface="Arial" panose="020B0604020202020204" pitchFamily="34" charset="0"/>
              </a:rPr>
              <a:t>SPECIFICARE BENE LOCALITA’-VIA-NUMERO CIVICO-ECC</a:t>
            </a:r>
          </a:p>
          <a:p>
            <a:r>
              <a:rPr lang="it-IT" sz="1400" b="1" dirty="0">
                <a:solidFill>
                  <a:srgbClr val="002060"/>
                </a:solidFill>
                <a:latin typeface="Arial" panose="020B0604020202020204" pitchFamily="34" charset="0"/>
                <a:cs typeface="Arial" panose="020B0604020202020204" pitchFamily="34" charset="0"/>
              </a:rPr>
              <a:t>RIFERIRE SE:</a:t>
            </a:r>
          </a:p>
          <a:p>
            <a:r>
              <a:rPr lang="it-IT" sz="1400" b="1" dirty="0">
                <a:solidFill>
                  <a:srgbClr val="002060"/>
                </a:solidFill>
                <a:latin typeface="Arial" panose="020B0604020202020204" pitchFamily="34" charset="0"/>
                <a:cs typeface="Arial" panose="020B0604020202020204" pitchFamily="34" charset="0"/>
              </a:rPr>
              <a:t>VI SONO EMORRAGIE IMPORTANTI</a:t>
            </a:r>
          </a:p>
          <a:p>
            <a:r>
              <a:rPr lang="it-IT" sz="1400" b="1" dirty="0">
                <a:solidFill>
                  <a:srgbClr val="002060"/>
                </a:solidFill>
                <a:latin typeface="Arial" panose="020B0604020202020204" pitchFamily="34" charset="0"/>
                <a:cs typeface="Arial" panose="020B0604020202020204" pitchFamily="34" charset="0"/>
              </a:rPr>
              <a:t>INFORTUNATO COSCIENTE O INCOSCIENTE (IN QUEST CASO SE RESPIRA O NON RESPIRA)</a:t>
            </a:r>
          </a:p>
          <a:p>
            <a:r>
              <a:rPr lang="it-IT" sz="1400" b="1" dirty="0">
                <a:solidFill>
                  <a:srgbClr val="002060"/>
                </a:solidFill>
                <a:latin typeface="Arial" panose="020B0604020202020204" pitchFamily="34" charset="0"/>
                <a:cs typeface="Arial" panose="020B0604020202020204" pitchFamily="34" charset="0"/>
              </a:rPr>
              <a:t>SI TRATTA DI TRAUMA O MALORE</a:t>
            </a:r>
          </a:p>
          <a:p>
            <a:r>
              <a:rPr lang="it-IT" sz="1400" b="1" dirty="0">
                <a:solidFill>
                  <a:srgbClr val="002060"/>
                </a:solidFill>
                <a:latin typeface="Arial" panose="020B0604020202020204" pitchFamily="34" charset="0"/>
                <a:cs typeface="Arial" panose="020B0604020202020204" pitchFamily="34" charset="0"/>
              </a:rPr>
              <a:t>DINAMICA EVENTO (IN CASO DI INCIDENTE NUMERO INFORTUNATI)</a:t>
            </a:r>
          </a:p>
          <a:p>
            <a:r>
              <a:rPr lang="it-IT" sz="1400" b="1" dirty="0">
                <a:solidFill>
                  <a:srgbClr val="002060"/>
                </a:solidFill>
                <a:latin typeface="Arial" panose="020B0604020202020204" pitchFamily="34" charset="0"/>
                <a:cs typeface="Arial" panose="020B0604020202020204" pitchFamily="34" charset="0"/>
              </a:rPr>
              <a:t>EVENTUALI PATOLOGIE DELL’INFORTUNATO</a:t>
            </a:r>
          </a:p>
          <a:p>
            <a:r>
              <a:rPr lang="it-IT" sz="1400" b="1" dirty="0">
                <a:solidFill>
                  <a:srgbClr val="002060"/>
                </a:solidFill>
                <a:latin typeface="Arial" panose="020B0604020202020204" pitchFamily="34" charset="0"/>
                <a:cs typeface="Arial" panose="020B0604020202020204" pitchFamily="34" charset="0"/>
              </a:rPr>
              <a:t>EVENTUALI FARMACI CHE HA ASSUNTO O DOVREBBE ASSUMERE L’INFORTUNATO</a:t>
            </a:r>
          </a:p>
          <a:p>
            <a:r>
              <a:rPr lang="it-IT" sz="1400" b="1" dirty="0">
                <a:solidFill>
                  <a:srgbClr val="002060"/>
                </a:solidFill>
                <a:latin typeface="Arial" panose="020B0604020202020204" pitchFamily="34" charset="0"/>
                <a:cs typeface="Arial" panose="020B0604020202020204" pitchFamily="34" charset="0"/>
              </a:rPr>
              <a:t>SE POSSIBILE DOVE HA DOLORE, TIPO DI DOLORE, DA QUANTO TEMPO HA DOLORE E VALORE (DA 1 A 10) SE E’ SEMPRE RIMASTO UGUALE O E’ CAMBIATO DA QUANDO E’ INIZIATO</a:t>
            </a:r>
          </a:p>
          <a:p>
            <a:r>
              <a:rPr lang="it-IT" sz="1400" b="1" dirty="0">
                <a:solidFill>
                  <a:srgbClr val="002060"/>
                </a:solidFill>
                <a:latin typeface="Arial" panose="020B0604020202020204" pitchFamily="34" charset="0"/>
                <a:cs typeface="Arial" panose="020B0604020202020204" pitchFamily="34" charset="0"/>
              </a:rPr>
              <a:t>E’ LA PRIMA VOLTA CHE CAPITA</a:t>
            </a:r>
          </a:p>
          <a:p>
            <a:r>
              <a:rPr lang="it-IT" sz="1400" b="1" dirty="0">
                <a:solidFill>
                  <a:srgbClr val="002060"/>
                </a:solidFill>
                <a:latin typeface="Arial" panose="020B0604020202020204" pitchFamily="34" charset="0"/>
                <a:cs typeface="Arial" panose="020B0604020202020204" pitchFamily="34" charset="0"/>
              </a:rPr>
              <a:t>HA DIFFICOLTA’ RESPIRATORIA, COLORE DELLA CUTE, PRESSIONE (SE POSSIBILE)</a:t>
            </a:r>
          </a:p>
          <a:p>
            <a:r>
              <a:rPr lang="it-IT" sz="1400" b="1" dirty="0">
                <a:solidFill>
                  <a:srgbClr val="002060"/>
                </a:solidFill>
                <a:latin typeface="Arial" panose="020B0604020202020204" pitchFamily="34" charset="0"/>
                <a:cs typeface="Arial" panose="020B0604020202020204" pitchFamily="34" charset="0"/>
              </a:rPr>
              <a:t> </a:t>
            </a:r>
          </a:p>
          <a:p>
            <a:pPr marL="0" indent="0">
              <a:buNone/>
            </a:pPr>
            <a:r>
              <a:rPr lang="it-IT" sz="1600" b="1" dirty="0">
                <a:solidFill>
                  <a:srgbClr val="FF0000"/>
                </a:solidFill>
                <a:latin typeface="Arial" panose="020B0604020202020204" pitchFamily="34" charset="0"/>
                <a:cs typeface="Arial" panose="020B0604020202020204" pitchFamily="34" charset="0"/>
              </a:rPr>
              <a:t>RIFERIRE EVENTUALI MANOVRE ESEGUITE</a:t>
            </a:r>
          </a:p>
          <a:p>
            <a:endParaRPr lang="it-IT" sz="1600" b="1" dirty="0">
              <a:solidFill>
                <a:srgbClr val="FF0000"/>
              </a:solidFill>
              <a:latin typeface="Arial" panose="020B0604020202020204" pitchFamily="34" charset="0"/>
              <a:cs typeface="Arial" panose="020B0604020202020204" pitchFamily="34" charset="0"/>
            </a:endParaRPr>
          </a:p>
          <a:p>
            <a:endParaRPr lang="it-IT" sz="1400" b="1" dirty="0">
              <a:solidFill>
                <a:srgbClr val="002060"/>
              </a:solidFill>
              <a:latin typeface="Arial" panose="020B0604020202020204" pitchFamily="34" charset="0"/>
              <a:cs typeface="Arial" panose="020B0604020202020204" pitchFamily="34" charset="0"/>
            </a:endParaRPr>
          </a:p>
        </p:txBody>
      </p:sp>
      <p:sp>
        <p:nvSpPr>
          <p:cNvPr id="6" name="Titolo 2"/>
          <p:cNvSpPr>
            <a:spLocks noGrp="1"/>
          </p:cNvSpPr>
          <p:nvPr>
            <p:ph type="title"/>
          </p:nvPr>
        </p:nvSpPr>
        <p:spPr/>
        <p:txBody>
          <a:bodyPr/>
          <a:lstStyle/>
          <a:p>
            <a:pPr algn="ctr"/>
            <a:r>
              <a:rPr lang="it-IT" b="1" dirty="0">
                <a:solidFill>
                  <a:srgbClr val="FF0000"/>
                </a:solidFill>
              </a:rPr>
              <a:t>PRIMO SOCCORSO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031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131840" y="370166"/>
            <a:ext cx="2612703" cy="523220"/>
          </a:xfrm>
          <a:prstGeom prst="rect">
            <a:avLst/>
          </a:prstGeom>
          <a:noFill/>
        </p:spPr>
        <p:txBody>
          <a:bodyPr wrap="none" rtlCol="0">
            <a:spAutoFit/>
          </a:bodyPr>
          <a:lstStyle/>
          <a:p>
            <a:r>
              <a:rPr lang="it-IT" sz="2800" b="1" dirty="0">
                <a:solidFill>
                  <a:srgbClr val="FF0000"/>
                </a:solidFill>
              </a:rPr>
              <a:t>STATO </a:t>
            </a:r>
            <a:r>
              <a:rPr lang="it-IT" sz="2800" b="1" dirty="0" err="1">
                <a:solidFill>
                  <a:srgbClr val="FF0000"/>
                </a:solidFill>
              </a:rPr>
              <a:t>DI</a:t>
            </a:r>
            <a:r>
              <a:rPr lang="it-IT" sz="2800" b="1" dirty="0">
                <a:solidFill>
                  <a:srgbClr val="FF0000"/>
                </a:solidFill>
              </a:rPr>
              <a:t> SHOCK</a:t>
            </a:r>
          </a:p>
        </p:txBody>
      </p:sp>
      <p:sp>
        <p:nvSpPr>
          <p:cNvPr id="8" name="CasellaDiTesto 7"/>
          <p:cNvSpPr txBox="1"/>
          <p:nvPr/>
        </p:nvSpPr>
        <p:spPr>
          <a:xfrm>
            <a:off x="323528" y="1162845"/>
            <a:ext cx="8352928" cy="3908762"/>
          </a:xfrm>
          <a:prstGeom prst="rect">
            <a:avLst/>
          </a:prstGeom>
          <a:noFill/>
        </p:spPr>
        <p:txBody>
          <a:bodyPr wrap="square" rtlCol="0">
            <a:spAutoFit/>
          </a:bodyPr>
          <a:lstStyle/>
          <a:p>
            <a:r>
              <a:rPr lang="it-IT" sz="2000" b="1" dirty="0">
                <a:solidFill>
                  <a:srgbClr val="FF0000"/>
                </a:solidFill>
                <a:latin typeface="Arial" panose="020B0604020202020204" pitchFamily="34" charset="0"/>
                <a:cs typeface="Arial" panose="020B0604020202020204" pitchFamily="34" charset="0"/>
              </a:rPr>
              <a:t>SIGNIFICATO:</a:t>
            </a:r>
          </a:p>
          <a:p>
            <a:endParaRPr lang="it-IT" sz="1400" b="1" dirty="0">
              <a:solidFill>
                <a:srgbClr val="FF0000"/>
              </a:solidFill>
            </a:endParaRPr>
          </a:p>
          <a:p>
            <a:r>
              <a:rPr lang="it-IT" sz="1200" b="1" dirty="0">
                <a:solidFill>
                  <a:srgbClr val="002060"/>
                </a:solidFill>
                <a:latin typeface="Arial" panose="020B0604020202020204" pitchFamily="34" charset="0"/>
                <a:cs typeface="Arial" panose="020B0604020202020204" pitchFamily="34" charset="0"/>
              </a:rPr>
              <a:t>INSIEME DI SINTOMI CHE SOPRAVVENGONO QUANDO L’ORGANISMO SUBISCE UNA AGGRESSIONE ACUTA E’ UNA REAZIONE AD UN EVENTO TRAUMATIZZANTE CHE CAUSA L’INCAPACITA’ DEL NOSTRO SITEMA  CARDIOVASCOLARE DI GARANTIRE IL GIUSTO APPORTO DI OSSIGENO AI TESSUTI LA PRESSIONE CALA REPENTINAMENTE, LA PERSONA PUO’ PERDERE COSCIENZA E LE FUNZIONI VITALI  RICHIANO DI ESSERE COMPROMESSE</a:t>
            </a:r>
            <a:r>
              <a:rPr lang="it-IT" sz="1400" b="1" dirty="0">
                <a:solidFill>
                  <a:srgbClr val="002060"/>
                </a:solidFill>
                <a:latin typeface="Arial" panose="020B0604020202020204" pitchFamily="34" charset="0"/>
                <a:cs typeface="Arial" panose="020B0604020202020204" pitchFamily="34" charset="0"/>
              </a:rPr>
              <a:t>.</a:t>
            </a:r>
          </a:p>
          <a:p>
            <a:endParaRPr lang="it-IT" sz="1400" b="1" dirty="0">
              <a:solidFill>
                <a:srgbClr val="002060"/>
              </a:solidFill>
            </a:endParaRPr>
          </a:p>
          <a:p>
            <a:r>
              <a:rPr lang="it-IT" sz="1400" b="1" dirty="0">
                <a:solidFill>
                  <a:srgbClr val="FF0000"/>
                </a:solidFill>
                <a:latin typeface="Arial" panose="020B0604020202020204" pitchFamily="34" charset="0"/>
                <a:cs typeface="Arial" panose="020B0604020202020204" pitchFamily="34" charset="0"/>
              </a:rPr>
              <a:t>IL CIRCOLO PUO’ ESSERE ALTERATO DA:</a:t>
            </a:r>
          </a:p>
          <a:p>
            <a:r>
              <a:rPr lang="it-IT" sz="1200" b="1" dirty="0">
                <a:solidFill>
                  <a:srgbClr val="002060"/>
                </a:solidFill>
                <a:latin typeface="Arial" panose="020B0604020202020204" pitchFamily="34" charset="0"/>
                <a:cs typeface="Arial" panose="020B0604020202020204" pitchFamily="34" charset="0"/>
              </a:rPr>
              <a:t>UNA DIMINUZIONE DELLA QUANTITA’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LIQUIDI</a:t>
            </a:r>
          </a:p>
          <a:p>
            <a:r>
              <a:rPr lang="it-IT" sz="1200" b="1" dirty="0">
                <a:solidFill>
                  <a:srgbClr val="002060"/>
                </a:solidFill>
                <a:latin typeface="Arial" panose="020B0604020202020204" pitchFamily="34" charset="0"/>
                <a:cs typeface="Arial" panose="020B0604020202020204" pitchFamily="34" charset="0"/>
              </a:rPr>
              <a:t>UNA VARIAZIONE DEL DIAMETRO DEI VASI SANGUIGNI</a:t>
            </a:r>
          </a:p>
          <a:p>
            <a:r>
              <a:rPr lang="it-IT" sz="1200" b="1" dirty="0">
                <a:solidFill>
                  <a:srgbClr val="002060"/>
                </a:solidFill>
                <a:latin typeface="Arial" panose="020B0604020202020204" pitchFamily="34" charset="0"/>
                <a:cs typeface="Arial" panose="020B0604020202020204" pitchFamily="34" charset="0"/>
              </a:rPr>
              <a:t>UN MALFUNZIONAMENTO DELLA POMPA CARDIACA</a:t>
            </a:r>
          </a:p>
          <a:p>
            <a:r>
              <a:rPr lang="it-IT" sz="1200" b="1" dirty="0">
                <a:solidFill>
                  <a:srgbClr val="002060"/>
                </a:solidFill>
                <a:latin typeface="Arial" panose="020B0604020202020204" pitchFamily="34" charset="0"/>
                <a:cs typeface="Arial" panose="020B0604020202020204" pitchFamily="34" charset="0"/>
              </a:rPr>
              <a:t>DISFUNZIONI DEL METABOLISMO</a:t>
            </a:r>
          </a:p>
          <a:p>
            <a:r>
              <a:rPr lang="it-IT" sz="1200" b="1" dirty="0">
                <a:solidFill>
                  <a:srgbClr val="002060"/>
                </a:solidFill>
                <a:latin typeface="Arial" panose="020B0604020202020204" pitchFamily="34" charset="0"/>
                <a:cs typeface="Arial" panose="020B0604020202020204" pitchFamily="34" charset="0"/>
              </a:rPr>
              <a:t>INFEZIONI</a:t>
            </a:r>
          </a:p>
          <a:p>
            <a:endParaRPr lang="it-IT" sz="1200" b="1" dirty="0">
              <a:solidFill>
                <a:srgbClr val="002060"/>
              </a:solidFill>
            </a:endParaRPr>
          </a:p>
          <a:p>
            <a:endParaRPr lang="it-IT" sz="1400" b="1" dirty="0">
              <a:solidFill>
                <a:srgbClr val="002060"/>
              </a:solidFill>
            </a:endParaRPr>
          </a:p>
          <a:p>
            <a:endParaRPr lang="it-IT" sz="2400" b="1" dirty="0">
              <a:solidFill>
                <a:srgbClr val="FF0000"/>
              </a:solidFill>
            </a:endParaRPr>
          </a:p>
          <a:p>
            <a:endParaRPr lang="it-IT" sz="1400" b="1" dirty="0">
              <a:solidFill>
                <a:srgbClr val="00206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983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75655" y="227609"/>
            <a:ext cx="6413743" cy="954107"/>
          </a:xfrm>
          <a:prstGeom prst="rect">
            <a:avLst/>
          </a:prstGeom>
          <a:noFill/>
        </p:spPr>
        <p:txBody>
          <a:bodyPr wrap="none" rtlCol="0">
            <a:spAutoFit/>
          </a:bodyPr>
          <a:lstStyle/>
          <a:p>
            <a:r>
              <a:rPr lang="it-IT" sz="2800" b="1" dirty="0">
                <a:solidFill>
                  <a:srgbClr val="FF0000"/>
                </a:solidFill>
              </a:rPr>
              <a:t>STATO DI SHOCK DA PERDITA DI LIQUIDI</a:t>
            </a:r>
          </a:p>
          <a:p>
            <a:pPr algn="ctr"/>
            <a:r>
              <a:rPr lang="it-IT" sz="2800" b="1" dirty="0">
                <a:solidFill>
                  <a:srgbClr val="FF0000"/>
                </a:solidFill>
              </a:rPr>
              <a:t> IPOVOLEMICO</a:t>
            </a:r>
          </a:p>
        </p:txBody>
      </p:sp>
      <p:sp>
        <p:nvSpPr>
          <p:cNvPr id="5" name="CasellaDiTesto 4"/>
          <p:cNvSpPr txBox="1"/>
          <p:nvPr/>
        </p:nvSpPr>
        <p:spPr>
          <a:xfrm>
            <a:off x="227070" y="1268760"/>
            <a:ext cx="8737007" cy="1569660"/>
          </a:xfrm>
          <a:prstGeom prst="rect">
            <a:avLst/>
          </a:prstGeom>
          <a:noFill/>
        </p:spPr>
        <p:txBody>
          <a:bodyPr wrap="none" rtlCol="0">
            <a:spAutoFit/>
          </a:bodyPr>
          <a:lstStyle/>
          <a:p>
            <a:r>
              <a:rPr lang="it-IT" sz="1200" b="1" dirty="0">
                <a:solidFill>
                  <a:srgbClr val="002060"/>
                </a:solidFill>
                <a:latin typeface="Arial" panose="020B0604020202020204" pitchFamily="34" charset="0"/>
                <a:cs typeface="Arial" panose="020B0604020202020204" pitchFamily="34" charset="0"/>
              </a:rPr>
              <a:t>IL CIRCUITO CARDIACO E’ FATTO IN MODO CHE IL SANGUE CIRCOLI SENZA CHE NE VENGA PERSA UNA GOCCIA.</a:t>
            </a:r>
          </a:p>
          <a:p>
            <a:r>
              <a:rPr lang="it-IT" sz="1200" b="1" dirty="0">
                <a:solidFill>
                  <a:srgbClr val="002060"/>
                </a:solidFill>
                <a:latin typeface="Arial" panose="020B0604020202020204" pitchFamily="34" charset="0"/>
                <a:cs typeface="Arial" panose="020B0604020202020204" pitchFamily="34" charset="0"/>
              </a:rPr>
              <a:t>IL NOSTRO CORPO INOLTRE PER IL 70% E’ COMPOSTO DA ACQUA CHE TIENE IN UN AMBIENTE OTTIMALE GLI</a:t>
            </a:r>
          </a:p>
          <a:p>
            <a:r>
              <a:rPr lang="it-IT" sz="1200" b="1" dirty="0">
                <a:solidFill>
                  <a:srgbClr val="002060"/>
                </a:solidFill>
                <a:latin typeface="Arial" panose="020B0604020202020204" pitchFamily="34" charset="0"/>
                <a:cs typeface="Arial" panose="020B0604020202020204" pitchFamily="34" charset="0"/>
              </a:rPr>
              <a:t>ORGANI INTERNI.</a:t>
            </a:r>
          </a:p>
          <a:p>
            <a:r>
              <a:rPr lang="it-IT" sz="1200" b="1" dirty="0">
                <a:solidFill>
                  <a:srgbClr val="002060"/>
                </a:solidFill>
                <a:latin typeface="Arial" panose="020B0604020202020204" pitchFamily="34" charset="0"/>
                <a:cs typeface="Arial" panose="020B0604020202020204" pitchFamily="34" charset="0"/>
              </a:rPr>
              <a:t>EMORRAGIE</a:t>
            </a:r>
          </a:p>
          <a:p>
            <a:r>
              <a:rPr lang="it-IT" sz="1200" b="1" dirty="0">
                <a:solidFill>
                  <a:srgbClr val="002060"/>
                </a:solidFill>
                <a:latin typeface="Arial" panose="020B0604020202020204" pitchFamily="34" charset="0"/>
                <a:cs typeface="Arial" panose="020B0604020202020204" pitchFamily="34" charset="0"/>
              </a:rPr>
              <a:t>VOMITO E DISSENTERIA PROLUNGATI</a:t>
            </a:r>
          </a:p>
          <a:p>
            <a:r>
              <a:rPr lang="it-IT" sz="1200" b="1" dirty="0">
                <a:solidFill>
                  <a:srgbClr val="002060"/>
                </a:solidFill>
                <a:latin typeface="Arial" panose="020B0604020202020204" pitchFamily="34" charset="0"/>
                <a:cs typeface="Arial" panose="020B0604020202020204" pitchFamily="34" charset="0"/>
              </a:rPr>
              <a:t>SUDORAZIONE SENZA REINTRODUZIONE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LIQUIDI</a:t>
            </a:r>
          </a:p>
          <a:p>
            <a:r>
              <a:rPr lang="it-IT" sz="1200" b="1" dirty="0">
                <a:solidFill>
                  <a:srgbClr val="002060"/>
                </a:solidFill>
                <a:latin typeface="Arial" panose="020B0604020202020204" pitchFamily="34" charset="0"/>
                <a:cs typeface="Arial" panose="020B0604020202020204" pitchFamily="34" charset="0"/>
              </a:rPr>
              <a:t>ABUSO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DIURETICI</a:t>
            </a:r>
          </a:p>
          <a:p>
            <a:r>
              <a:rPr lang="it-IT" sz="1200" b="1" dirty="0">
                <a:solidFill>
                  <a:srgbClr val="002060"/>
                </a:solidFill>
                <a:latin typeface="Arial" panose="020B0604020202020204" pitchFamily="34" charset="0"/>
                <a:cs typeface="Arial" panose="020B0604020202020204" pitchFamily="34" charset="0"/>
              </a:rPr>
              <a:t>CREANO ANOMALIE NEL NOSTRO ORGANISMO FACENDO VENIR MENO UN EQUILIBRIO ESSENZIALE</a:t>
            </a:r>
          </a:p>
        </p:txBody>
      </p:sp>
      <p:sp>
        <p:nvSpPr>
          <p:cNvPr id="9" name="Cornice 8"/>
          <p:cNvSpPr/>
          <p:nvPr/>
        </p:nvSpPr>
        <p:spPr>
          <a:xfrm>
            <a:off x="800405" y="3205202"/>
            <a:ext cx="1440160" cy="2520280"/>
          </a:xfrm>
          <a:prstGeom prst="fra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Meno 10"/>
          <p:cNvSpPr/>
          <p:nvPr/>
        </p:nvSpPr>
        <p:spPr>
          <a:xfrm rot="5400000">
            <a:off x="-219786" y="4343383"/>
            <a:ext cx="2217560" cy="698884"/>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Elaborazione 11"/>
          <p:cNvSpPr/>
          <p:nvPr/>
        </p:nvSpPr>
        <p:spPr>
          <a:xfrm>
            <a:off x="804031" y="5380130"/>
            <a:ext cx="1436534" cy="345352"/>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2483768" y="4465342"/>
            <a:ext cx="2804679" cy="461665"/>
          </a:xfrm>
          <a:prstGeom prst="rect">
            <a:avLst/>
          </a:prstGeom>
          <a:noFill/>
        </p:spPr>
        <p:txBody>
          <a:bodyPr wrap="square" rtlCol="0">
            <a:spAutoFit/>
          </a:bodyPr>
          <a:lstStyle/>
          <a:p>
            <a:pPr algn="ctr"/>
            <a:r>
              <a:rPr lang="it-IT" sz="1200" b="1" dirty="0">
                <a:solidFill>
                  <a:srgbClr val="002060"/>
                </a:solidFill>
              </a:rPr>
              <a:t>DUE TIPI DIVERSI </a:t>
            </a:r>
            <a:r>
              <a:rPr lang="it-IT" sz="1200" b="1" dirty="0" err="1">
                <a:solidFill>
                  <a:srgbClr val="002060"/>
                </a:solidFill>
              </a:rPr>
              <a:t>DI</a:t>
            </a:r>
            <a:r>
              <a:rPr lang="it-IT" sz="1200" b="1" dirty="0">
                <a:solidFill>
                  <a:srgbClr val="002060"/>
                </a:solidFill>
              </a:rPr>
              <a:t> PERDITA </a:t>
            </a:r>
            <a:r>
              <a:rPr lang="it-IT" sz="1200" b="1" dirty="0" err="1">
                <a:solidFill>
                  <a:srgbClr val="002060"/>
                </a:solidFill>
              </a:rPr>
              <a:t>DI</a:t>
            </a:r>
            <a:r>
              <a:rPr lang="it-IT" sz="1200" b="1" dirty="0">
                <a:solidFill>
                  <a:srgbClr val="002060"/>
                </a:solidFill>
              </a:rPr>
              <a:t> LIQUIDI</a:t>
            </a:r>
          </a:p>
        </p:txBody>
      </p:sp>
      <p:sp>
        <p:nvSpPr>
          <p:cNvPr id="14" name="Freccia ad arco 13"/>
          <p:cNvSpPr/>
          <p:nvPr/>
        </p:nvSpPr>
        <p:spPr>
          <a:xfrm>
            <a:off x="838182" y="3477473"/>
            <a:ext cx="576064" cy="762384"/>
          </a:xfrm>
          <a:prstGeom prst="circular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5" name="Picture 4" descr="Gallerie Immagini - adulti, vampa, &#10;arido, pomeriggio, &#10;grafico. fotosearch &#10;- cerca clipart, &#10;poster, disegni &#10;e immagini grafiche &#10;eps vettoriali"/>
          <p:cNvPicPr>
            <a:picLocks noChangeAspect="1" noChangeArrowheads="1"/>
          </p:cNvPicPr>
          <p:nvPr/>
        </p:nvPicPr>
        <p:blipFill>
          <a:blip r:embed="rId2" cstate="print"/>
          <a:srcRect/>
          <a:stretch>
            <a:fillRect/>
          </a:stretch>
        </p:blipFill>
        <p:spPr bwMode="auto">
          <a:xfrm>
            <a:off x="5436096" y="3129080"/>
            <a:ext cx="3066833" cy="2672525"/>
          </a:xfrm>
          <a:prstGeom prst="rect">
            <a:avLst/>
          </a:prstGeom>
          <a:noFill/>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757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5576" y="229465"/>
            <a:ext cx="8280024" cy="830997"/>
          </a:xfrm>
          <a:prstGeom prst="rect">
            <a:avLst/>
          </a:prstGeom>
          <a:noFill/>
        </p:spPr>
        <p:txBody>
          <a:bodyPr wrap="none" rtlCol="0">
            <a:spAutoFit/>
          </a:bodyPr>
          <a:lstStyle/>
          <a:p>
            <a:pPr algn="ctr"/>
            <a:r>
              <a:rPr lang="it-IT" sz="2400" b="1" dirty="0">
                <a:solidFill>
                  <a:srgbClr val="FF0000"/>
                </a:solidFill>
              </a:rPr>
              <a:t>STATO </a:t>
            </a:r>
            <a:r>
              <a:rPr lang="it-IT" sz="2400" b="1" dirty="0" err="1">
                <a:solidFill>
                  <a:srgbClr val="FF0000"/>
                </a:solidFill>
              </a:rPr>
              <a:t>DI</a:t>
            </a:r>
            <a:r>
              <a:rPr lang="it-IT" sz="2400" b="1" dirty="0">
                <a:solidFill>
                  <a:srgbClr val="FF0000"/>
                </a:solidFill>
              </a:rPr>
              <a:t> SHOCK PER VARIAZIONE DIAMETRO VASI</a:t>
            </a:r>
          </a:p>
          <a:p>
            <a:pPr algn="ctr"/>
            <a:r>
              <a:rPr lang="it-IT" sz="2400" b="1" dirty="0">
                <a:solidFill>
                  <a:srgbClr val="FF0000"/>
                </a:solidFill>
              </a:rPr>
              <a:t>VASODILATAZIONE</a:t>
            </a:r>
          </a:p>
        </p:txBody>
      </p:sp>
      <p:sp>
        <p:nvSpPr>
          <p:cNvPr id="5" name="CasellaDiTesto 4"/>
          <p:cNvSpPr txBox="1"/>
          <p:nvPr/>
        </p:nvSpPr>
        <p:spPr>
          <a:xfrm>
            <a:off x="323528" y="1207980"/>
            <a:ext cx="5224315" cy="2185214"/>
          </a:xfrm>
          <a:prstGeom prst="rect">
            <a:avLst/>
          </a:prstGeom>
          <a:noFill/>
        </p:spPr>
        <p:txBody>
          <a:bodyPr wrap="none" rtlCol="0">
            <a:spAutoFit/>
          </a:bodyPr>
          <a:lstStyle/>
          <a:p>
            <a:r>
              <a:rPr lang="it-IT" sz="1200" b="1" dirty="0">
                <a:solidFill>
                  <a:srgbClr val="002060"/>
                </a:solidFill>
                <a:latin typeface="Arial" panose="020B0604020202020204" pitchFamily="34" charset="0"/>
                <a:cs typeface="Arial" panose="020B0604020202020204" pitchFamily="34" charset="0"/>
              </a:rPr>
              <a:t>SI HA QUANDO IL DIAMETRO DEI VASI SANGUIGNI CAMBIA PER: </a:t>
            </a:r>
          </a:p>
          <a:p>
            <a:endParaRPr lang="it-IT" sz="1200" b="1" dirty="0">
              <a:solidFill>
                <a:srgbClr val="00206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CAUSE LEGATE AL MALFUNZIONAMENTO DEL SISTEMA NERVOSO</a:t>
            </a:r>
            <a:endParaRPr lang="it-IT" sz="1200" b="1" dirty="0">
              <a:solidFill>
                <a:srgbClr val="002060"/>
              </a:solidFill>
              <a:latin typeface="Arial" panose="020B0604020202020204" pitchFamily="34" charset="0"/>
              <a:cs typeface="Arial" panose="020B0604020202020204" pitchFamily="34" charset="0"/>
            </a:endParaRPr>
          </a:p>
          <a:p>
            <a:r>
              <a:rPr lang="it-IT" sz="1200" b="1" dirty="0">
                <a:solidFill>
                  <a:srgbClr val="002060"/>
                </a:solidFill>
                <a:latin typeface="Arial" panose="020B0604020202020204" pitchFamily="34" charset="0"/>
                <a:cs typeface="Arial" panose="020B0604020202020204" pitchFamily="34" charset="0"/>
              </a:rPr>
              <a:t>TRAUMA AL BULBO RACHIDIANO O AL MIDOLLO SPINALE</a:t>
            </a:r>
          </a:p>
          <a:p>
            <a:r>
              <a:rPr lang="it-IT" sz="1200" b="1" dirty="0">
                <a:solidFill>
                  <a:srgbClr val="002060"/>
                </a:solidFill>
                <a:latin typeface="Arial" panose="020B0604020202020204" pitchFamily="34" charset="0"/>
                <a:cs typeface="Arial" panose="020B0604020202020204" pitchFamily="34" charset="0"/>
              </a:rPr>
              <a:t>ASSUNZIONE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DROGHE, FARMACI, ALCOL</a:t>
            </a:r>
          </a:p>
          <a:p>
            <a:r>
              <a:rPr lang="it-IT" sz="1200" b="1" dirty="0">
                <a:solidFill>
                  <a:srgbClr val="FF0000"/>
                </a:solidFill>
                <a:latin typeface="Arial" panose="020B0604020202020204" pitchFamily="34" charset="0"/>
                <a:cs typeface="Arial" panose="020B0604020202020204" pitchFamily="34" charset="0"/>
              </a:rPr>
              <a:t>CAUSE ALLERGICHE</a:t>
            </a:r>
          </a:p>
          <a:p>
            <a:r>
              <a:rPr lang="it-IT" sz="1200" b="1" dirty="0">
                <a:solidFill>
                  <a:srgbClr val="002060"/>
                </a:solidFill>
                <a:latin typeface="Arial" panose="020B0604020202020204" pitchFamily="34" charset="0"/>
                <a:cs typeface="Arial" panose="020B0604020202020204" pitchFamily="34" charset="0"/>
              </a:rPr>
              <a:t>SHOCK ANAFILATTICO</a:t>
            </a:r>
          </a:p>
          <a:p>
            <a:r>
              <a:rPr lang="it-IT" sz="1200" b="1" dirty="0">
                <a:solidFill>
                  <a:srgbClr val="FF0000"/>
                </a:solidFill>
                <a:latin typeface="Arial" panose="020B0604020202020204" pitchFamily="34" charset="0"/>
                <a:cs typeface="Arial" panose="020B0604020202020204" pitchFamily="34" charset="0"/>
              </a:rPr>
              <a:t>CAUSE LEGATE A DISFUNZIONI CARDIACHE</a:t>
            </a:r>
          </a:p>
          <a:p>
            <a:r>
              <a:rPr lang="it-IT" sz="1200" b="1" dirty="0">
                <a:solidFill>
                  <a:srgbClr val="FF0000"/>
                </a:solidFill>
                <a:latin typeface="Arial" panose="020B0604020202020204" pitchFamily="34" charset="0"/>
                <a:cs typeface="Arial" panose="020B0604020202020204" pitchFamily="34" charset="0"/>
              </a:rPr>
              <a:t>CAUSE LEGATE AD INFEZIONI </a:t>
            </a:r>
          </a:p>
          <a:p>
            <a:endParaRPr lang="it-IT" sz="1400" b="1" dirty="0">
              <a:solidFill>
                <a:srgbClr val="002060"/>
              </a:solidFill>
            </a:endParaRPr>
          </a:p>
          <a:p>
            <a:endParaRPr lang="it-IT" sz="1400" b="1" dirty="0">
              <a:solidFill>
                <a:srgbClr val="002060"/>
              </a:solidFill>
            </a:endParaRPr>
          </a:p>
        </p:txBody>
      </p:sp>
      <p:sp>
        <p:nvSpPr>
          <p:cNvPr id="6" name="Cornice 5"/>
          <p:cNvSpPr/>
          <p:nvPr/>
        </p:nvSpPr>
        <p:spPr>
          <a:xfrm>
            <a:off x="1457938" y="3317714"/>
            <a:ext cx="1440160" cy="2520280"/>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Elaborazione 6"/>
          <p:cNvSpPr/>
          <p:nvPr/>
        </p:nvSpPr>
        <p:spPr>
          <a:xfrm>
            <a:off x="2178018" y="4236131"/>
            <a:ext cx="360040" cy="376003"/>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ornice 7"/>
          <p:cNvSpPr/>
          <p:nvPr/>
        </p:nvSpPr>
        <p:spPr>
          <a:xfrm>
            <a:off x="4595441" y="3390744"/>
            <a:ext cx="1872208" cy="2520280"/>
          </a:xfrm>
          <a:prstGeom prst="frame">
            <a:avLst/>
          </a:prstGeom>
          <a:solidFill>
            <a:srgbClr val="FF9B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Elaborazione 8"/>
          <p:cNvSpPr/>
          <p:nvPr/>
        </p:nvSpPr>
        <p:spPr>
          <a:xfrm>
            <a:off x="5544108" y="4241727"/>
            <a:ext cx="360040" cy="376003"/>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d arco 9"/>
          <p:cNvSpPr/>
          <p:nvPr/>
        </p:nvSpPr>
        <p:spPr>
          <a:xfrm>
            <a:off x="2178018" y="3849750"/>
            <a:ext cx="576064" cy="762384"/>
          </a:xfrm>
          <a:prstGeom prst="circularArrow">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ad arco 10"/>
          <p:cNvSpPr/>
          <p:nvPr/>
        </p:nvSpPr>
        <p:spPr>
          <a:xfrm>
            <a:off x="5724128" y="3888500"/>
            <a:ext cx="576064" cy="762384"/>
          </a:xfrm>
          <a:prstGeom prst="circularArrow">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asellaDiTesto 11"/>
          <p:cNvSpPr txBox="1"/>
          <p:nvPr/>
        </p:nvSpPr>
        <p:spPr>
          <a:xfrm>
            <a:off x="1115616" y="5862962"/>
            <a:ext cx="2304605" cy="276999"/>
          </a:xfrm>
          <a:prstGeom prst="rect">
            <a:avLst/>
          </a:prstGeom>
          <a:noFill/>
        </p:spPr>
        <p:txBody>
          <a:bodyPr wrap="none" rtlCol="0">
            <a:spAutoFit/>
          </a:bodyPr>
          <a:lstStyle/>
          <a:p>
            <a:r>
              <a:rPr lang="it-IT" sz="1200" b="1" dirty="0">
                <a:solidFill>
                  <a:srgbClr val="002060"/>
                </a:solidFill>
              </a:rPr>
              <a:t>DIAMETRO VASI NORMALE</a:t>
            </a:r>
          </a:p>
        </p:txBody>
      </p:sp>
      <p:sp>
        <p:nvSpPr>
          <p:cNvPr id="13" name="CasellaDiTesto 12"/>
          <p:cNvSpPr txBox="1"/>
          <p:nvPr/>
        </p:nvSpPr>
        <p:spPr>
          <a:xfrm>
            <a:off x="4595441" y="3010710"/>
            <a:ext cx="2698752" cy="307777"/>
          </a:xfrm>
          <a:prstGeom prst="rect">
            <a:avLst/>
          </a:prstGeom>
          <a:noFill/>
        </p:spPr>
        <p:txBody>
          <a:bodyPr wrap="none" rtlCol="0">
            <a:spAutoFit/>
          </a:bodyPr>
          <a:lstStyle/>
          <a:p>
            <a:r>
              <a:rPr lang="it-IT" sz="1400" b="1" dirty="0">
                <a:solidFill>
                  <a:srgbClr val="002060"/>
                </a:solidFill>
              </a:rPr>
              <a:t>DIAMETRO VASI ANOMALO</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left)">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left)">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lide(fromBottom)">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slide(fromBottom)">
                                      <p:cBhvr>
                                        <p:cTn id="52" dur="1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slide(fromBottom)">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slide(fromBottom)">
                                      <p:cBhvr>
                                        <p:cTn id="62" dur="10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up)">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strVal val="#ppt_w*0.70"/>
                                          </p:val>
                                        </p:tav>
                                        <p:tav tm="100000">
                                          <p:val>
                                            <p:strVal val="#ppt_w"/>
                                          </p:val>
                                        </p:tav>
                                      </p:tavLst>
                                    </p:anim>
                                    <p:anim calcmode="lin" valueType="num">
                                      <p:cBhvr>
                                        <p:cTn id="78" dur="1000" fill="hold"/>
                                        <p:tgtEl>
                                          <p:spTgt spid="12"/>
                                        </p:tgtEl>
                                        <p:attrNameLst>
                                          <p:attrName>ppt_h</p:attrName>
                                        </p:attrNameLst>
                                      </p:cBhvr>
                                      <p:tavLst>
                                        <p:tav tm="0">
                                          <p:val>
                                            <p:strVal val="#ppt_h"/>
                                          </p:val>
                                        </p:tav>
                                        <p:tav tm="100000">
                                          <p:val>
                                            <p:strVal val="#ppt_h"/>
                                          </p:val>
                                        </p:tav>
                                      </p:tavLst>
                                    </p:anim>
                                    <p:animEffect transition="in" filter="fade">
                                      <p:cBhvr>
                                        <p:cTn id="79" dur="10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0.70"/>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932500" y="489541"/>
            <a:ext cx="5191999" cy="461665"/>
          </a:xfrm>
          <a:prstGeom prst="rect">
            <a:avLst/>
          </a:prstGeom>
          <a:noFill/>
        </p:spPr>
        <p:txBody>
          <a:bodyPr wrap="none" rtlCol="0">
            <a:spAutoFit/>
          </a:bodyPr>
          <a:lstStyle/>
          <a:p>
            <a:r>
              <a:rPr lang="it-IT" sz="2400" b="1" dirty="0">
                <a:solidFill>
                  <a:srgbClr val="FF0000"/>
                </a:solidFill>
              </a:rPr>
              <a:t>STATO </a:t>
            </a:r>
            <a:r>
              <a:rPr lang="it-IT" sz="2400" b="1" dirty="0" err="1">
                <a:solidFill>
                  <a:srgbClr val="FF0000"/>
                </a:solidFill>
              </a:rPr>
              <a:t>DI</a:t>
            </a:r>
            <a:r>
              <a:rPr lang="it-IT" sz="2400" b="1" dirty="0">
                <a:solidFill>
                  <a:srgbClr val="FF0000"/>
                </a:solidFill>
              </a:rPr>
              <a:t> SHOCK COME RICONOSCERLO</a:t>
            </a:r>
          </a:p>
        </p:txBody>
      </p:sp>
      <p:sp>
        <p:nvSpPr>
          <p:cNvPr id="5" name="CasellaDiTesto 4"/>
          <p:cNvSpPr txBox="1"/>
          <p:nvPr/>
        </p:nvSpPr>
        <p:spPr>
          <a:xfrm>
            <a:off x="253588" y="1268760"/>
            <a:ext cx="3923766" cy="646331"/>
          </a:xfrm>
          <a:prstGeom prst="rect">
            <a:avLst/>
          </a:prstGeom>
          <a:noFill/>
        </p:spPr>
        <p:txBody>
          <a:bodyPr wrap="none" rtlCol="0">
            <a:spAutoFit/>
          </a:bodyPr>
          <a:lstStyle/>
          <a:p>
            <a:r>
              <a:rPr lang="it-IT" sz="1200" b="1" dirty="0">
                <a:solidFill>
                  <a:srgbClr val="002060"/>
                </a:solidFill>
              </a:rPr>
              <a:t>LO STATO </a:t>
            </a:r>
            <a:r>
              <a:rPr lang="it-IT" sz="1200" b="1" dirty="0" err="1">
                <a:solidFill>
                  <a:srgbClr val="002060"/>
                </a:solidFill>
              </a:rPr>
              <a:t>DI</a:t>
            </a:r>
            <a:r>
              <a:rPr lang="it-IT" sz="1200" b="1" dirty="0">
                <a:solidFill>
                  <a:srgbClr val="002060"/>
                </a:solidFill>
              </a:rPr>
              <a:t> SHOCK SI RICONOSCE DA </a:t>
            </a:r>
          </a:p>
          <a:p>
            <a:r>
              <a:rPr lang="it-IT" sz="1200" b="1" dirty="0">
                <a:solidFill>
                  <a:srgbClr val="FF0000"/>
                </a:solidFill>
              </a:rPr>
              <a:t>SEGNI</a:t>
            </a:r>
            <a:r>
              <a:rPr lang="it-IT" sz="1200" b="1" dirty="0">
                <a:solidFill>
                  <a:srgbClr val="002060"/>
                </a:solidFill>
              </a:rPr>
              <a:t> (QUELLO CHE VIDE IL SOCCORRITORE)</a:t>
            </a:r>
          </a:p>
          <a:p>
            <a:r>
              <a:rPr lang="it-IT" sz="1200" b="1" dirty="0">
                <a:solidFill>
                  <a:srgbClr val="FF0000"/>
                </a:solidFill>
              </a:rPr>
              <a:t>SINTOMI</a:t>
            </a:r>
            <a:r>
              <a:rPr lang="it-IT" sz="1200" b="1" dirty="0">
                <a:solidFill>
                  <a:srgbClr val="002060"/>
                </a:solidFill>
              </a:rPr>
              <a:t> (QUELLO CHE DICE L’INFORTUNATO)</a:t>
            </a:r>
          </a:p>
        </p:txBody>
      </p:sp>
      <p:sp>
        <p:nvSpPr>
          <p:cNvPr id="6" name="CasellaDiTesto 5"/>
          <p:cNvSpPr txBox="1"/>
          <p:nvPr/>
        </p:nvSpPr>
        <p:spPr>
          <a:xfrm>
            <a:off x="265856" y="2017822"/>
            <a:ext cx="8925713" cy="1569660"/>
          </a:xfrm>
          <a:prstGeom prst="rect">
            <a:avLst/>
          </a:prstGeom>
          <a:noFill/>
        </p:spPr>
        <p:txBody>
          <a:bodyPr wrap="none" rtlCol="0">
            <a:spAutoFit/>
          </a:bodyPr>
          <a:lstStyle/>
          <a:p>
            <a:r>
              <a:rPr lang="it-IT" sz="1200" b="1" dirty="0">
                <a:solidFill>
                  <a:srgbClr val="002060"/>
                </a:solidFill>
              </a:rPr>
              <a:t>PALLORE DEL VISO (Spesso accompagnato da inizio di cianosi a labbra e lobi delle orecchie)</a:t>
            </a:r>
          </a:p>
          <a:p>
            <a:r>
              <a:rPr lang="it-IT" sz="1200" b="1" dirty="0">
                <a:solidFill>
                  <a:srgbClr val="002060"/>
                </a:solidFill>
              </a:rPr>
              <a:t>SUDORAZIONE FREDDA AL TATTO LA PELLE SEMBRA UMIDA(Le gocce di sudore sono su fronte e palmo delle mani)</a:t>
            </a:r>
          </a:p>
          <a:p>
            <a:r>
              <a:rPr lang="it-IT" sz="1200" b="1" dirty="0">
                <a:solidFill>
                  <a:srgbClr val="002060"/>
                </a:solidFill>
              </a:rPr>
              <a:t>IL SOGGETTO A FREDDO E PUO’ TREMARE</a:t>
            </a:r>
          </a:p>
          <a:p>
            <a:r>
              <a:rPr lang="it-IT" sz="1200" b="1" dirty="0">
                <a:solidFill>
                  <a:srgbClr val="002060"/>
                </a:solidFill>
              </a:rPr>
              <a:t>PUO’ MANIFESTARSI NAUSEA, VOMITO E VERTIGINI</a:t>
            </a:r>
          </a:p>
          <a:p>
            <a:r>
              <a:rPr lang="it-IT" sz="1200" b="1" dirty="0">
                <a:solidFill>
                  <a:srgbClr val="002060"/>
                </a:solidFill>
              </a:rPr>
              <a:t>PUO’ MANIFESTARE SETE INTENSA</a:t>
            </a:r>
          </a:p>
          <a:p>
            <a:r>
              <a:rPr lang="it-IT" sz="1200" b="1" dirty="0">
                <a:solidFill>
                  <a:srgbClr val="002060"/>
                </a:solidFill>
              </a:rPr>
              <a:t>IL POLSO E’ DEBOLE E RAPIDO</a:t>
            </a:r>
          </a:p>
          <a:p>
            <a:r>
              <a:rPr lang="it-IT" sz="1200" b="1" dirty="0">
                <a:solidFill>
                  <a:srgbClr val="002060"/>
                </a:solidFill>
              </a:rPr>
              <a:t>IL RESPIRO E’ SUPERFICIALE E AFFANNOSO</a:t>
            </a:r>
          </a:p>
          <a:p>
            <a:r>
              <a:rPr lang="it-IT" sz="1200" b="1" dirty="0" err="1">
                <a:solidFill>
                  <a:srgbClr val="002060"/>
                </a:solidFill>
              </a:rPr>
              <a:t>CI</a:t>
            </a:r>
            <a:r>
              <a:rPr lang="it-IT" sz="1200" b="1" dirty="0">
                <a:solidFill>
                  <a:srgbClr val="002060"/>
                </a:solidFill>
              </a:rPr>
              <a:t> PUO’ ESSERE UNA DIMINUZIONE E/O BLOCCO  DELLA FUNZIONE URINARIA</a:t>
            </a:r>
          </a:p>
        </p:txBody>
      </p:sp>
      <p:sp>
        <p:nvSpPr>
          <p:cNvPr id="7" name="CasellaDiTesto 6"/>
          <p:cNvSpPr txBox="1"/>
          <p:nvPr/>
        </p:nvSpPr>
        <p:spPr>
          <a:xfrm>
            <a:off x="477326" y="3885492"/>
            <a:ext cx="8102346" cy="307777"/>
          </a:xfrm>
          <a:prstGeom prst="rect">
            <a:avLst/>
          </a:prstGeom>
          <a:noFill/>
        </p:spPr>
        <p:txBody>
          <a:bodyPr wrap="none" rtlCol="0">
            <a:spAutoFit/>
          </a:bodyPr>
          <a:lstStyle/>
          <a:p>
            <a:pPr algn="ctr"/>
            <a:r>
              <a:rPr lang="it-IT" sz="1400" b="1" dirty="0">
                <a:solidFill>
                  <a:srgbClr val="FF0000"/>
                </a:solidFill>
              </a:rPr>
              <a:t>COMPITO DEL PRIMO SOCCORRITORE E’ QUELLO </a:t>
            </a:r>
            <a:r>
              <a:rPr lang="it-IT" sz="1400" b="1" dirty="0" err="1">
                <a:solidFill>
                  <a:srgbClr val="FF0000"/>
                </a:solidFill>
              </a:rPr>
              <a:t>DI</a:t>
            </a:r>
            <a:r>
              <a:rPr lang="it-IT" sz="1400" b="1" dirty="0">
                <a:solidFill>
                  <a:srgbClr val="FF0000"/>
                </a:solidFill>
              </a:rPr>
              <a:t> PREVENIRE LO STATO </a:t>
            </a:r>
            <a:r>
              <a:rPr lang="it-IT" sz="1400" b="1" dirty="0" err="1">
                <a:solidFill>
                  <a:srgbClr val="FF0000"/>
                </a:solidFill>
              </a:rPr>
              <a:t>DI</a:t>
            </a:r>
            <a:r>
              <a:rPr lang="it-IT" sz="1400" b="1" dirty="0">
                <a:solidFill>
                  <a:srgbClr val="FF0000"/>
                </a:solidFill>
              </a:rPr>
              <a:t> SHOCK</a:t>
            </a:r>
          </a:p>
        </p:txBody>
      </p:sp>
      <p:sp>
        <p:nvSpPr>
          <p:cNvPr id="8" name="CasellaDiTesto 7"/>
          <p:cNvSpPr txBox="1"/>
          <p:nvPr/>
        </p:nvSpPr>
        <p:spPr>
          <a:xfrm>
            <a:off x="312320" y="4245919"/>
            <a:ext cx="3240360" cy="769441"/>
          </a:xfrm>
          <a:prstGeom prst="rect">
            <a:avLst/>
          </a:prstGeom>
          <a:noFill/>
        </p:spPr>
        <p:txBody>
          <a:bodyPr wrap="square" rtlCol="0">
            <a:spAutoFit/>
          </a:bodyPr>
          <a:lstStyle/>
          <a:p>
            <a:r>
              <a:rPr lang="it-IT" sz="1100" b="1" dirty="0">
                <a:solidFill>
                  <a:srgbClr val="002060"/>
                </a:solidFill>
              </a:rPr>
              <a:t>NEL MALORE POSIZIONE PREVENTIVA IN CASO </a:t>
            </a:r>
            <a:r>
              <a:rPr lang="it-IT" sz="1100" b="1" dirty="0" err="1">
                <a:solidFill>
                  <a:srgbClr val="002060"/>
                </a:solidFill>
              </a:rPr>
              <a:t>DI</a:t>
            </a:r>
            <a:r>
              <a:rPr lang="it-IT" sz="1100" b="1" dirty="0">
                <a:solidFill>
                  <a:srgbClr val="002060"/>
                </a:solidFill>
              </a:rPr>
              <a:t>:</a:t>
            </a:r>
          </a:p>
          <a:p>
            <a:r>
              <a:rPr lang="it-IT" sz="1100" b="1" dirty="0">
                <a:solidFill>
                  <a:srgbClr val="002060"/>
                </a:solidFill>
              </a:rPr>
              <a:t>SEMPLICE SVENIMENTO</a:t>
            </a:r>
          </a:p>
          <a:p>
            <a:r>
              <a:rPr lang="it-IT" sz="1100" b="1" dirty="0">
                <a:solidFill>
                  <a:srgbClr val="002060"/>
                </a:solidFill>
              </a:rPr>
              <a:t>PROBLEMI AGLI ARTI INFERIORI (GONFIORI)</a:t>
            </a:r>
          </a:p>
          <a:p>
            <a:endParaRPr lang="it-IT" sz="1100" b="1" dirty="0">
              <a:solidFill>
                <a:srgbClr val="002060"/>
              </a:solidFill>
            </a:endParaRPr>
          </a:p>
        </p:txBody>
      </p:sp>
      <p:pic>
        <p:nvPicPr>
          <p:cNvPr id="9" name="Immagine 8" descr="Immagine17.png"/>
          <p:cNvPicPr>
            <a:picLocks noChangeAspect="1"/>
          </p:cNvPicPr>
          <p:nvPr/>
        </p:nvPicPr>
        <p:blipFill>
          <a:blip r:embed="rId2" cstate="print"/>
          <a:stretch>
            <a:fillRect/>
          </a:stretch>
        </p:blipFill>
        <p:spPr>
          <a:xfrm>
            <a:off x="1107728" y="5228711"/>
            <a:ext cx="1971429" cy="933333"/>
          </a:xfrm>
          <a:prstGeom prst="rect">
            <a:avLst/>
          </a:prstGeom>
        </p:spPr>
      </p:pic>
      <p:sp>
        <p:nvSpPr>
          <p:cNvPr id="10" name="CasellaDiTesto 9"/>
          <p:cNvSpPr txBox="1"/>
          <p:nvPr/>
        </p:nvSpPr>
        <p:spPr>
          <a:xfrm>
            <a:off x="5279981" y="4365104"/>
            <a:ext cx="3240360" cy="769441"/>
          </a:xfrm>
          <a:prstGeom prst="rect">
            <a:avLst/>
          </a:prstGeom>
          <a:noFill/>
        </p:spPr>
        <p:txBody>
          <a:bodyPr wrap="square" rtlCol="0">
            <a:spAutoFit/>
          </a:bodyPr>
          <a:lstStyle/>
          <a:p>
            <a:r>
              <a:rPr lang="it-IT" sz="1100" b="1" dirty="0">
                <a:solidFill>
                  <a:srgbClr val="002060"/>
                </a:solidFill>
              </a:rPr>
              <a:t>NEL MALORE POSIZIONE PREVENTIVA IN CASO </a:t>
            </a:r>
            <a:r>
              <a:rPr lang="it-IT" sz="1100" b="1" dirty="0" err="1">
                <a:solidFill>
                  <a:srgbClr val="002060"/>
                </a:solidFill>
              </a:rPr>
              <a:t>DI</a:t>
            </a:r>
            <a:r>
              <a:rPr lang="it-IT" sz="1100" b="1" dirty="0">
                <a:solidFill>
                  <a:srgbClr val="002060"/>
                </a:solidFill>
              </a:rPr>
              <a:t>:</a:t>
            </a:r>
          </a:p>
          <a:p>
            <a:r>
              <a:rPr lang="it-IT" sz="1100" b="1" dirty="0">
                <a:solidFill>
                  <a:srgbClr val="002060"/>
                </a:solidFill>
              </a:rPr>
              <a:t>PROBLEMI AL CAPO (ICTUS..)</a:t>
            </a:r>
          </a:p>
          <a:p>
            <a:r>
              <a:rPr lang="it-IT" sz="1100" b="1" dirty="0">
                <a:solidFill>
                  <a:srgbClr val="002060"/>
                </a:solidFill>
              </a:rPr>
              <a:t>PROBLEMI AL TORACE (INFARTO)</a:t>
            </a:r>
          </a:p>
          <a:p>
            <a:r>
              <a:rPr lang="it-IT" sz="1100" b="1" dirty="0">
                <a:solidFill>
                  <a:srgbClr val="002060"/>
                </a:solidFill>
              </a:rPr>
              <a:t>PROBLEMI RESPIRATORI</a:t>
            </a:r>
          </a:p>
        </p:txBody>
      </p:sp>
      <p:pic>
        <p:nvPicPr>
          <p:cNvPr id="11" name="Immagine 10" descr="immagine-21.png"/>
          <p:cNvPicPr>
            <a:picLocks noChangeAspect="1"/>
          </p:cNvPicPr>
          <p:nvPr/>
        </p:nvPicPr>
        <p:blipFill>
          <a:blip r:embed="rId3" cstate="print"/>
          <a:stretch>
            <a:fillRect/>
          </a:stretch>
        </p:blipFill>
        <p:spPr>
          <a:xfrm>
            <a:off x="5894203" y="5202288"/>
            <a:ext cx="1584176" cy="959756"/>
          </a:xfrm>
          <a:prstGeom prst="rect">
            <a:avLst/>
          </a:prstGeom>
        </p:spPr>
      </p:pic>
      <p:sp>
        <p:nvSpPr>
          <p:cNvPr id="12" name="CasellaDiTesto 11"/>
          <p:cNvSpPr txBox="1"/>
          <p:nvPr/>
        </p:nvSpPr>
        <p:spPr>
          <a:xfrm>
            <a:off x="3222174" y="5460977"/>
            <a:ext cx="2057807" cy="369332"/>
          </a:xfrm>
          <a:prstGeom prst="rect">
            <a:avLst/>
          </a:prstGeom>
          <a:noFill/>
        </p:spPr>
        <p:txBody>
          <a:bodyPr wrap="none" rtlCol="0">
            <a:spAutoFit/>
          </a:bodyPr>
          <a:lstStyle/>
          <a:p>
            <a:r>
              <a:rPr lang="it-IT" b="1" dirty="0">
                <a:solidFill>
                  <a:srgbClr val="FF0000"/>
                </a:solidFill>
              </a:rPr>
              <a:t>NO NEL TRAUMA!!!</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665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29208" y="232055"/>
            <a:ext cx="8229600" cy="1252728"/>
          </a:xfrm>
        </p:spPr>
        <p:txBody>
          <a:bodyPr/>
          <a:lstStyle/>
          <a:p>
            <a:pPr algn="ctr"/>
            <a:r>
              <a:rPr lang="it-IT" b="1" dirty="0">
                <a:solidFill>
                  <a:srgbClr val="FF0000"/>
                </a:solidFill>
              </a:rPr>
              <a:t>PRIMO SOCCORSO</a:t>
            </a:r>
          </a:p>
        </p:txBody>
      </p:sp>
      <p:pic>
        <p:nvPicPr>
          <p:cNvPr id="4" name="Immagine 3" descr="7697209-la-parola-domande-circondato-da-punti-interrogativi.jpg"/>
          <p:cNvPicPr>
            <a:picLocks noChangeAspect="1"/>
          </p:cNvPicPr>
          <p:nvPr/>
        </p:nvPicPr>
        <p:blipFill>
          <a:blip r:embed="rId2" cstate="print"/>
          <a:stretch>
            <a:fillRect/>
          </a:stretch>
        </p:blipFill>
        <p:spPr>
          <a:xfrm>
            <a:off x="1835696" y="1484783"/>
            <a:ext cx="5616624" cy="4746047"/>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438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67031" y="260648"/>
            <a:ext cx="4392488" cy="707886"/>
          </a:xfrm>
          <a:prstGeom prst="rect">
            <a:avLst/>
          </a:prstGeom>
          <a:noFill/>
        </p:spPr>
        <p:txBody>
          <a:bodyPr wrap="square" rtlCol="0">
            <a:spAutoFit/>
          </a:bodyPr>
          <a:lstStyle/>
          <a:p>
            <a:pPr algn="ctr"/>
            <a:r>
              <a:rPr lang="it-IT" sz="4000" b="1" dirty="0">
                <a:solidFill>
                  <a:srgbClr val="FF0000"/>
                </a:solidFill>
              </a:rPr>
              <a:t> LE FERITE</a:t>
            </a:r>
          </a:p>
        </p:txBody>
      </p:sp>
      <p:sp>
        <p:nvSpPr>
          <p:cNvPr id="5" name="CasellaDiTesto 4"/>
          <p:cNvSpPr txBox="1"/>
          <p:nvPr/>
        </p:nvSpPr>
        <p:spPr>
          <a:xfrm>
            <a:off x="538036" y="1203495"/>
            <a:ext cx="8282435" cy="2031325"/>
          </a:xfrm>
          <a:prstGeom prst="rect">
            <a:avLst/>
          </a:prstGeom>
          <a:noFill/>
        </p:spPr>
        <p:txBody>
          <a:bodyPr wrap="square" rtlCol="0">
            <a:spAutoFit/>
          </a:bodyPr>
          <a:lstStyle/>
          <a:p>
            <a:r>
              <a:rPr lang="it-IT" sz="1400" b="1" dirty="0">
                <a:solidFill>
                  <a:srgbClr val="FF0000"/>
                </a:solidFill>
              </a:rPr>
              <a:t>QUANDO LA CONTINUITA’ DELLA PELLE VIENE INTERROTTA SI HA UNA FERITA</a:t>
            </a:r>
          </a:p>
          <a:p>
            <a:r>
              <a:rPr lang="it-IT" sz="1400" b="1" dirty="0">
                <a:solidFill>
                  <a:srgbClr val="002060"/>
                </a:solidFill>
              </a:rPr>
              <a:t>NE ESISTONO VARI TIPI:</a:t>
            </a:r>
          </a:p>
          <a:p>
            <a:r>
              <a:rPr lang="it-IT" sz="1400" b="1" dirty="0">
                <a:solidFill>
                  <a:srgbClr val="002060"/>
                </a:solidFill>
              </a:rPr>
              <a:t>A</a:t>
            </a:r>
            <a:r>
              <a:rPr lang="it-IT" sz="1200" b="1" dirty="0">
                <a:solidFill>
                  <a:srgbClr val="002060"/>
                </a:solidFill>
              </a:rPr>
              <a:t>BRASIONI                                           (tagli superficiali che provocano sollevamento della pelle)</a:t>
            </a:r>
          </a:p>
          <a:p>
            <a:r>
              <a:rPr lang="it-IT" sz="1200" b="1" dirty="0">
                <a:solidFill>
                  <a:srgbClr val="002060"/>
                </a:solidFill>
              </a:rPr>
              <a:t>ESCORIAZIONI                                      (ferite superficiali causate da un corpo ruvido tipo ghiaia)</a:t>
            </a:r>
          </a:p>
          <a:p>
            <a:r>
              <a:rPr lang="it-IT" sz="1200" b="1" dirty="0">
                <a:solidFill>
                  <a:srgbClr val="002060"/>
                </a:solidFill>
              </a:rPr>
              <a:t>FERITE DA PUNTA                               (possono essere superficiali o profonde – spine, chiodi…)</a:t>
            </a:r>
          </a:p>
          <a:p>
            <a:r>
              <a:rPr lang="it-IT" sz="1200" b="1" dirty="0">
                <a:solidFill>
                  <a:srgbClr val="002060"/>
                </a:solidFill>
              </a:rPr>
              <a:t>FERITE DA TAGLIO                              (a margini netti possono essere superficiali o profonde – </a:t>
            </a:r>
            <a:r>
              <a:rPr lang="it-IT" sz="1200" b="1" dirty="0" err="1">
                <a:solidFill>
                  <a:srgbClr val="002060"/>
                </a:solidFill>
              </a:rPr>
              <a:t>lame,rasoi</a:t>
            </a:r>
            <a:r>
              <a:rPr lang="it-IT" sz="1200" b="1" dirty="0">
                <a:solidFill>
                  <a:srgbClr val="002060"/>
                </a:solidFill>
              </a:rPr>
              <a:t>…)</a:t>
            </a:r>
          </a:p>
          <a:p>
            <a:r>
              <a:rPr lang="it-IT" sz="1200" b="1" dirty="0">
                <a:solidFill>
                  <a:srgbClr val="002060"/>
                </a:solidFill>
              </a:rPr>
              <a:t>FERITE DA PUNTA E DA TAGLIO     (causate da un oggetto appuntito e tagliente </a:t>
            </a:r>
            <a:r>
              <a:rPr lang="it-IT" sz="1200" b="1" dirty="0" err="1">
                <a:solidFill>
                  <a:srgbClr val="002060"/>
                </a:solidFill>
              </a:rPr>
              <a:t>es</a:t>
            </a:r>
            <a:r>
              <a:rPr lang="it-IT" sz="1200" b="1" dirty="0">
                <a:solidFill>
                  <a:srgbClr val="002060"/>
                </a:solidFill>
              </a:rPr>
              <a:t> vetro)</a:t>
            </a:r>
          </a:p>
          <a:p>
            <a:r>
              <a:rPr lang="it-IT" sz="1200" b="1" dirty="0">
                <a:solidFill>
                  <a:srgbClr val="002060"/>
                </a:solidFill>
              </a:rPr>
              <a:t>FERITE LACERE                                     ( a margini irregolari, causate da un oggetto che stratta tipo gancio)</a:t>
            </a:r>
          </a:p>
          <a:p>
            <a:r>
              <a:rPr lang="it-IT" sz="1200" b="1" dirty="0">
                <a:solidFill>
                  <a:srgbClr val="002060"/>
                </a:solidFill>
              </a:rPr>
              <a:t>FERITE LACERO CONTUSE               (oltre alla lacerazione si ha un ematoma)</a:t>
            </a:r>
          </a:p>
          <a:p>
            <a:r>
              <a:rPr lang="it-IT" sz="1200" b="1" dirty="0">
                <a:solidFill>
                  <a:srgbClr val="002060"/>
                </a:solidFill>
              </a:rPr>
              <a:t>FERITE DA ARMA DA FUOCO          (il foro d’entrata ha i bordi verso l’interno quello d’uscita verso l’esterno)</a:t>
            </a:r>
          </a:p>
        </p:txBody>
      </p:sp>
      <p:pic>
        <p:nvPicPr>
          <p:cNvPr id="6" name="Picture 2" descr="Abrasione ed escoriazione foto/news/4280/tn2/escoriazione.jpg">
            <a:hlinkClick r:id="rId2"/>
          </p:cNvPr>
          <p:cNvPicPr>
            <a:picLocks noChangeAspect="1" noChangeArrowheads="1"/>
          </p:cNvPicPr>
          <p:nvPr/>
        </p:nvPicPr>
        <p:blipFill>
          <a:blip r:embed="rId3" cstate="print"/>
          <a:srcRect/>
          <a:stretch>
            <a:fillRect/>
          </a:stretch>
        </p:blipFill>
        <p:spPr bwMode="auto">
          <a:xfrm>
            <a:off x="251520" y="3501008"/>
            <a:ext cx="1229544" cy="1296144"/>
          </a:xfrm>
          <a:prstGeom prst="rect">
            <a:avLst/>
          </a:prstGeom>
          <a:noFill/>
        </p:spPr>
      </p:pic>
      <p:pic>
        <p:nvPicPr>
          <p:cNvPr id="7" name="Immagine 6" descr="emorragia-taglio-dito_~k6679630.jpg"/>
          <p:cNvPicPr>
            <a:picLocks noChangeAspect="1"/>
          </p:cNvPicPr>
          <p:nvPr/>
        </p:nvPicPr>
        <p:blipFill>
          <a:blip r:embed="rId4" cstate="print"/>
          <a:stretch>
            <a:fillRect/>
          </a:stretch>
        </p:blipFill>
        <p:spPr>
          <a:xfrm>
            <a:off x="3761245" y="3618724"/>
            <a:ext cx="1404057" cy="1175397"/>
          </a:xfrm>
          <a:prstGeom prst="rect">
            <a:avLst/>
          </a:prstGeom>
        </p:spPr>
      </p:pic>
      <p:pic>
        <p:nvPicPr>
          <p:cNvPr id="8" name="Immagine 7" descr="lacerato-dito_~u10464692.jpg"/>
          <p:cNvPicPr>
            <a:picLocks noChangeAspect="1"/>
          </p:cNvPicPr>
          <p:nvPr/>
        </p:nvPicPr>
        <p:blipFill>
          <a:blip r:embed="rId5" cstate="print"/>
          <a:stretch>
            <a:fillRect/>
          </a:stretch>
        </p:blipFill>
        <p:spPr>
          <a:xfrm>
            <a:off x="5364088" y="3619788"/>
            <a:ext cx="1720194" cy="1238539"/>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Ferita — Foto 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3501009"/>
            <a:ext cx="1568855"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943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260648"/>
            <a:ext cx="6728060" cy="461665"/>
          </a:xfrm>
          <a:prstGeom prst="rect">
            <a:avLst/>
          </a:prstGeom>
          <a:noFill/>
        </p:spPr>
        <p:txBody>
          <a:bodyPr wrap="none" rtlCol="0">
            <a:spAutoFit/>
          </a:bodyPr>
          <a:lstStyle/>
          <a:p>
            <a:r>
              <a:rPr lang="it-IT" sz="2400" b="1" dirty="0">
                <a:solidFill>
                  <a:srgbClr val="FF0000"/>
                </a:solidFill>
              </a:rPr>
              <a:t>LE FERITE: GRAVITA’ E COMPLICANZE DISINFEZIONE</a:t>
            </a:r>
          </a:p>
        </p:txBody>
      </p:sp>
      <p:sp>
        <p:nvSpPr>
          <p:cNvPr id="5" name="CasellaDiTesto 4"/>
          <p:cNvSpPr txBox="1"/>
          <p:nvPr/>
        </p:nvSpPr>
        <p:spPr>
          <a:xfrm>
            <a:off x="251520" y="1082353"/>
            <a:ext cx="8467383" cy="3970318"/>
          </a:xfrm>
          <a:prstGeom prst="rect">
            <a:avLst/>
          </a:prstGeom>
          <a:noFill/>
        </p:spPr>
        <p:txBody>
          <a:bodyPr wrap="none" rtlCol="0">
            <a:spAutoFit/>
          </a:bodyPr>
          <a:lstStyle/>
          <a:p>
            <a:r>
              <a:rPr lang="it-IT" sz="1200" b="1" dirty="0">
                <a:solidFill>
                  <a:srgbClr val="FF0000"/>
                </a:solidFill>
                <a:latin typeface="Arial" panose="020B0604020202020204" pitchFamily="34" charset="0"/>
                <a:cs typeface="Arial" panose="020B0604020202020204" pitchFamily="34" charset="0"/>
              </a:rPr>
              <a:t>LA GRVITA’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UNA FERITA E’ DATA  DA VARI FATTORI:</a:t>
            </a:r>
          </a:p>
          <a:p>
            <a:endParaRPr lang="it-IT" sz="1200" b="1" dirty="0">
              <a:solidFill>
                <a:srgbClr val="FF0000"/>
              </a:solidFill>
              <a:latin typeface="Arial" panose="020B0604020202020204" pitchFamily="34" charset="0"/>
              <a:cs typeface="Arial" panose="020B0604020202020204" pitchFamily="34" charset="0"/>
            </a:endParaRPr>
          </a:p>
          <a:p>
            <a:r>
              <a:rPr lang="it-IT" sz="1200" b="1" dirty="0">
                <a:solidFill>
                  <a:srgbClr val="002060"/>
                </a:solidFill>
                <a:latin typeface="Arial" panose="020B0604020202020204" pitchFamily="34" charset="0"/>
                <a:cs typeface="Arial" panose="020B0604020202020204" pitchFamily="34" charset="0"/>
              </a:rPr>
              <a:t>PROFONDITA’</a:t>
            </a:r>
          </a:p>
          <a:p>
            <a:r>
              <a:rPr lang="it-IT" sz="1200" b="1" dirty="0">
                <a:solidFill>
                  <a:srgbClr val="002060"/>
                </a:solidFill>
                <a:latin typeface="Arial" panose="020B0604020202020204" pitchFamily="34" charset="0"/>
                <a:cs typeface="Arial" panose="020B0604020202020204" pitchFamily="34" charset="0"/>
              </a:rPr>
              <a:t>AMPIEZZA</a:t>
            </a:r>
          </a:p>
          <a:p>
            <a:r>
              <a:rPr lang="it-IT" sz="1200" b="1" dirty="0">
                <a:solidFill>
                  <a:srgbClr val="002060"/>
                </a:solidFill>
                <a:latin typeface="Arial" panose="020B0604020202020204" pitchFamily="34" charset="0"/>
                <a:cs typeface="Arial" panose="020B0604020202020204" pitchFamily="34" charset="0"/>
              </a:rPr>
              <a:t>ZONA COLPITA</a:t>
            </a:r>
          </a:p>
          <a:p>
            <a:r>
              <a:rPr lang="it-IT" sz="1200" b="1" dirty="0">
                <a:solidFill>
                  <a:srgbClr val="002060"/>
                </a:solidFill>
                <a:latin typeface="Arial" panose="020B0604020202020204" pitchFamily="34" charset="0"/>
                <a:cs typeface="Arial" panose="020B0604020202020204" pitchFamily="34" charset="0"/>
              </a:rPr>
              <a:t>PRESENZA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CORPO ESTRANEO</a:t>
            </a:r>
          </a:p>
          <a:p>
            <a:r>
              <a:rPr lang="it-IT" sz="1200" b="1" dirty="0">
                <a:solidFill>
                  <a:srgbClr val="002060"/>
                </a:solidFill>
                <a:latin typeface="Arial" panose="020B0604020202020204" pitchFamily="34" charset="0"/>
                <a:cs typeface="Arial" panose="020B0604020202020204" pitchFamily="34" charset="0"/>
              </a:rPr>
              <a:t>PRESENZA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CONTUSIONI O SCIACCIAMENTO</a:t>
            </a:r>
          </a:p>
          <a:p>
            <a:r>
              <a:rPr lang="it-IT" sz="1200" b="1" dirty="0">
                <a:solidFill>
                  <a:srgbClr val="002060"/>
                </a:solidFill>
                <a:latin typeface="Arial" panose="020B0604020202020204" pitchFamily="34" charset="0"/>
                <a:cs typeface="Arial" panose="020B0604020202020204" pitchFamily="34" charset="0"/>
              </a:rPr>
              <a:t>OGGETTI PENETRANTI (che sono entrati in profondità nel tronco e possono aver perforato organi importanti  </a:t>
            </a:r>
            <a:r>
              <a:rPr lang="it-IT" sz="1200" b="1" dirty="0" err="1">
                <a:solidFill>
                  <a:srgbClr val="002060"/>
                </a:solidFill>
                <a:latin typeface="Arial" panose="020B0604020202020204" pitchFamily="34" charset="0"/>
                <a:cs typeface="Arial" panose="020B0604020202020204" pitchFamily="34" charset="0"/>
              </a:rPr>
              <a:t>es</a:t>
            </a:r>
            <a:r>
              <a:rPr lang="it-IT" sz="1200" b="1" dirty="0">
                <a:solidFill>
                  <a:srgbClr val="002060"/>
                </a:solidFill>
                <a:latin typeface="Arial" panose="020B0604020202020204" pitchFamily="34" charset="0"/>
                <a:cs typeface="Arial" panose="020B0604020202020204" pitchFamily="34" charset="0"/>
              </a:rPr>
              <a:t> </a:t>
            </a:r>
          </a:p>
          <a:p>
            <a:r>
              <a:rPr lang="it-IT" sz="1200" b="1" dirty="0">
                <a:solidFill>
                  <a:srgbClr val="002060"/>
                </a:solidFill>
                <a:latin typeface="Arial" panose="020B0604020202020204" pitchFamily="34" charset="0"/>
                <a:cs typeface="Arial" panose="020B0604020202020204" pitchFamily="34" charset="0"/>
              </a:rPr>
              <a:t>                                             polmone)</a:t>
            </a:r>
          </a:p>
          <a:p>
            <a:endParaRPr lang="it-IT" sz="1200" b="1" dirty="0">
              <a:solidFill>
                <a:srgbClr val="00B05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COMPLICANZE:</a:t>
            </a:r>
          </a:p>
          <a:p>
            <a:endParaRPr lang="it-IT" sz="1200" b="1" dirty="0">
              <a:solidFill>
                <a:srgbClr val="FF0000"/>
              </a:solidFill>
              <a:latin typeface="Arial" panose="020B0604020202020204" pitchFamily="34" charset="0"/>
              <a:cs typeface="Arial" panose="020B0604020202020204" pitchFamily="34" charset="0"/>
            </a:endParaRPr>
          </a:p>
          <a:p>
            <a:r>
              <a:rPr lang="it-IT" sz="1200" b="1" dirty="0">
                <a:solidFill>
                  <a:srgbClr val="002060"/>
                </a:solidFill>
                <a:latin typeface="Arial" panose="020B0604020202020204" pitchFamily="34" charset="0"/>
                <a:cs typeface="Arial" panose="020B0604020202020204" pitchFamily="34" charset="0"/>
              </a:rPr>
              <a:t>EMORRAGIE E RISCHI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SHOCK</a:t>
            </a:r>
          </a:p>
          <a:p>
            <a:r>
              <a:rPr lang="it-IT" sz="1200" b="1" dirty="0">
                <a:solidFill>
                  <a:srgbClr val="002060"/>
                </a:solidFill>
                <a:latin typeface="Arial" panose="020B0604020202020204" pitchFamily="34" charset="0"/>
                <a:cs typeface="Arial" panose="020B0604020202020204" pitchFamily="34" charset="0"/>
              </a:rPr>
              <a:t>INFEZIONE</a:t>
            </a:r>
          </a:p>
          <a:p>
            <a:endParaRPr lang="it-IT" sz="1200" b="1" dirty="0">
              <a:solidFill>
                <a:srgbClr val="FF000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NOI MEDICHIAMO SOLO LE PICCOLE FERITE IN QUESTO MODO:</a:t>
            </a:r>
          </a:p>
          <a:p>
            <a:r>
              <a:rPr lang="it-IT" sz="1200" b="1" dirty="0">
                <a:solidFill>
                  <a:srgbClr val="002060"/>
                </a:solidFill>
                <a:latin typeface="Arial" panose="020B0604020202020204" pitchFamily="34" charset="0"/>
                <a:cs typeface="Arial" panose="020B0604020202020204" pitchFamily="34" charset="0"/>
              </a:rPr>
              <a:t>MANI PULITE E PROTETTE</a:t>
            </a:r>
          </a:p>
          <a:p>
            <a:r>
              <a:rPr lang="it-IT" sz="1200" b="1" dirty="0">
                <a:solidFill>
                  <a:srgbClr val="002060"/>
                </a:solidFill>
                <a:latin typeface="Arial" panose="020B0604020202020204" pitchFamily="34" charset="0"/>
                <a:cs typeface="Arial" panose="020B0604020202020204" pitchFamily="34" charset="0"/>
              </a:rPr>
              <a:t>LAVARE CON ACQUA CORRENTE O FISIOLOGICA</a:t>
            </a:r>
          </a:p>
          <a:p>
            <a:r>
              <a:rPr lang="it-IT" sz="1200" b="1" dirty="0">
                <a:solidFill>
                  <a:srgbClr val="002060"/>
                </a:solidFill>
                <a:latin typeface="Arial" panose="020B0604020202020204" pitchFamily="34" charset="0"/>
                <a:cs typeface="Arial" panose="020B0604020202020204" pitchFamily="34" charset="0"/>
              </a:rPr>
              <a:t>PULIRE CON ACQUA OSSIGENATA (dall’interno verso l’esterno) </a:t>
            </a:r>
            <a:r>
              <a:rPr lang="it-IT" sz="1200" b="1" u="sng" dirty="0">
                <a:solidFill>
                  <a:srgbClr val="002060"/>
                </a:solidFill>
                <a:latin typeface="Arial" panose="020B0604020202020204" pitchFamily="34" charset="0"/>
                <a:cs typeface="Arial" panose="020B0604020202020204" pitchFamily="34" charset="0"/>
              </a:rPr>
              <a:t>CON GARZA O PEZZA </a:t>
            </a:r>
            <a:r>
              <a:rPr lang="it-IT" sz="1200" b="1" u="sng" dirty="0" err="1">
                <a:solidFill>
                  <a:srgbClr val="002060"/>
                </a:solidFill>
                <a:latin typeface="Arial" panose="020B0604020202020204" pitchFamily="34" charset="0"/>
                <a:cs typeface="Arial" panose="020B0604020202020204" pitchFamily="34" charset="0"/>
              </a:rPr>
              <a:t>DI</a:t>
            </a:r>
            <a:r>
              <a:rPr lang="it-IT" sz="1200" b="1" u="sng" dirty="0">
                <a:solidFill>
                  <a:srgbClr val="002060"/>
                </a:solidFill>
                <a:latin typeface="Arial" panose="020B0604020202020204" pitchFamily="34" charset="0"/>
                <a:cs typeface="Arial" panose="020B0604020202020204" pitchFamily="34" charset="0"/>
              </a:rPr>
              <a:t> TELA</a:t>
            </a:r>
          </a:p>
          <a:p>
            <a:r>
              <a:rPr lang="it-IT" sz="1200" b="1" dirty="0">
                <a:solidFill>
                  <a:srgbClr val="002060"/>
                </a:solidFill>
                <a:latin typeface="Arial" panose="020B0604020202020204" pitchFamily="34" charset="0"/>
                <a:cs typeface="Arial" panose="020B0604020202020204" pitchFamily="34" charset="0"/>
              </a:rPr>
              <a:t>DISINFETTARE CON PRODOTTO INCOLORE (no alcol) </a:t>
            </a:r>
            <a:r>
              <a:rPr lang="it-IT" sz="1200" b="1" u="sng" dirty="0">
                <a:solidFill>
                  <a:srgbClr val="002060"/>
                </a:solidFill>
                <a:latin typeface="Arial" panose="020B0604020202020204" pitchFamily="34" charset="0"/>
                <a:cs typeface="Arial" panose="020B0604020202020204" pitchFamily="34" charset="0"/>
              </a:rPr>
              <a:t>CON GARZA O PEZZA </a:t>
            </a:r>
            <a:r>
              <a:rPr lang="it-IT" sz="1200" b="1" u="sng" dirty="0" err="1">
                <a:solidFill>
                  <a:srgbClr val="002060"/>
                </a:solidFill>
                <a:latin typeface="Arial" panose="020B0604020202020204" pitchFamily="34" charset="0"/>
                <a:cs typeface="Arial" panose="020B0604020202020204" pitchFamily="34" charset="0"/>
              </a:rPr>
              <a:t>DI</a:t>
            </a:r>
            <a:r>
              <a:rPr lang="it-IT" sz="1200" b="1" u="sng" dirty="0">
                <a:solidFill>
                  <a:srgbClr val="002060"/>
                </a:solidFill>
                <a:latin typeface="Arial" panose="020B0604020202020204" pitchFamily="34" charset="0"/>
                <a:cs typeface="Arial" panose="020B0604020202020204" pitchFamily="34" charset="0"/>
              </a:rPr>
              <a:t> TELA</a:t>
            </a:r>
          </a:p>
          <a:p>
            <a:r>
              <a:rPr lang="it-IT" sz="1200" b="1" dirty="0">
                <a:solidFill>
                  <a:srgbClr val="002060"/>
                </a:solidFill>
                <a:latin typeface="Arial" panose="020B0604020202020204" pitchFamily="34" charset="0"/>
                <a:cs typeface="Arial" panose="020B0604020202020204" pitchFamily="34" charset="0"/>
              </a:rPr>
              <a:t>APPLICARE MEDICAZIONE CHIUSA SU 4 LATI</a:t>
            </a:r>
          </a:p>
        </p:txBody>
      </p:sp>
      <p:pic>
        <p:nvPicPr>
          <p:cNvPr id="6" name="Picture 2" descr="Lavarsi le mani ">
            <a:hlinkClick r:id="rId2" tooltip="Foto Lavarsi le mani "/>
          </p:cNvPr>
          <p:cNvPicPr>
            <a:picLocks noChangeAspect="1" noChangeArrowheads="1"/>
          </p:cNvPicPr>
          <p:nvPr/>
        </p:nvPicPr>
        <p:blipFill>
          <a:blip r:embed="rId3" cstate="print"/>
          <a:srcRect/>
          <a:stretch>
            <a:fillRect/>
          </a:stretch>
        </p:blipFill>
        <p:spPr bwMode="auto">
          <a:xfrm>
            <a:off x="2699792" y="5204881"/>
            <a:ext cx="864096" cy="884508"/>
          </a:xfrm>
          <a:prstGeom prst="rect">
            <a:avLst/>
          </a:prstGeom>
          <a:noFill/>
        </p:spPr>
      </p:pic>
      <p:pic>
        <p:nvPicPr>
          <p:cNvPr id="7" name="Picture 4" descr="ustioni curate gel"/>
          <p:cNvPicPr>
            <a:picLocks noChangeAspect="1" noChangeArrowheads="1"/>
          </p:cNvPicPr>
          <p:nvPr/>
        </p:nvPicPr>
        <p:blipFill>
          <a:blip r:embed="rId4" cstate="print"/>
          <a:srcRect/>
          <a:stretch>
            <a:fillRect/>
          </a:stretch>
        </p:blipFill>
        <p:spPr bwMode="auto">
          <a:xfrm>
            <a:off x="3779912" y="5285421"/>
            <a:ext cx="1092847" cy="742604"/>
          </a:xfrm>
          <a:prstGeom prst="rect">
            <a:avLst/>
          </a:prstGeom>
          <a:noFill/>
        </p:spPr>
      </p:pic>
      <p:pic>
        <p:nvPicPr>
          <p:cNvPr id="8" name="Immagine 7" descr="infermiera-preoccupare-ferita_~k7559831.jpg"/>
          <p:cNvPicPr>
            <a:picLocks noChangeAspect="1"/>
          </p:cNvPicPr>
          <p:nvPr/>
        </p:nvPicPr>
        <p:blipFill>
          <a:blip r:embed="rId5" cstate="print"/>
          <a:stretch>
            <a:fillRect/>
          </a:stretch>
        </p:blipFill>
        <p:spPr>
          <a:xfrm>
            <a:off x="5004048" y="5294212"/>
            <a:ext cx="1063203" cy="768544"/>
          </a:xfrm>
          <a:prstGeom prst="rect">
            <a:avLst/>
          </a:prstGeom>
        </p:spPr>
      </p:pic>
      <p:sp>
        <p:nvSpPr>
          <p:cNvPr id="11" name="Elaborazione 10"/>
          <p:cNvSpPr/>
          <p:nvPr/>
        </p:nvSpPr>
        <p:spPr>
          <a:xfrm rot="16200000">
            <a:off x="7175140" y="5601041"/>
            <a:ext cx="626368" cy="2160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Elaborazione 11"/>
          <p:cNvSpPr/>
          <p:nvPr/>
        </p:nvSpPr>
        <p:spPr>
          <a:xfrm rot="16200000">
            <a:off x="6167028" y="5611354"/>
            <a:ext cx="626368" cy="2160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Elaborazione 12"/>
          <p:cNvSpPr/>
          <p:nvPr/>
        </p:nvSpPr>
        <p:spPr>
          <a:xfrm>
            <a:off x="6372200" y="5186200"/>
            <a:ext cx="1224136" cy="2160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Elaborazione 13"/>
          <p:cNvSpPr/>
          <p:nvPr/>
        </p:nvSpPr>
        <p:spPr>
          <a:xfrm>
            <a:off x="6372200" y="6032550"/>
            <a:ext cx="1224136" cy="2160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211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58463" y="428652"/>
            <a:ext cx="8277780" cy="461665"/>
          </a:xfrm>
          <a:prstGeom prst="rect">
            <a:avLst/>
          </a:prstGeom>
          <a:noFill/>
        </p:spPr>
        <p:txBody>
          <a:bodyPr wrap="none" rtlCol="0">
            <a:spAutoFit/>
          </a:bodyPr>
          <a:lstStyle/>
          <a:p>
            <a:pPr algn="ctr"/>
            <a:r>
              <a:rPr lang="it-IT" sz="2400" b="1" dirty="0">
                <a:solidFill>
                  <a:srgbClr val="FF0000"/>
                </a:solidFill>
              </a:rPr>
              <a:t>LE FERITE: CORPO ESTRANEO EFERITA SOFFIANTE</a:t>
            </a:r>
          </a:p>
        </p:txBody>
      </p:sp>
      <p:sp>
        <p:nvSpPr>
          <p:cNvPr id="5" name="CasellaDiTesto 4"/>
          <p:cNvSpPr txBox="1"/>
          <p:nvPr/>
        </p:nvSpPr>
        <p:spPr>
          <a:xfrm>
            <a:off x="410388" y="1556792"/>
            <a:ext cx="4035528" cy="307777"/>
          </a:xfrm>
          <a:prstGeom prst="rect">
            <a:avLst/>
          </a:prstGeom>
          <a:noFill/>
        </p:spPr>
        <p:txBody>
          <a:bodyPr wrap="none" rtlCol="0">
            <a:spAutoFit/>
          </a:bodyPr>
          <a:lstStyle/>
          <a:p>
            <a:r>
              <a:rPr lang="it-IT" sz="1400" b="1" dirty="0">
                <a:solidFill>
                  <a:srgbClr val="FF0000"/>
                </a:solidFill>
              </a:rPr>
              <a:t>IN PRESENZA </a:t>
            </a:r>
            <a:r>
              <a:rPr lang="it-IT" sz="1400" b="1" dirty="0" err="1">
                <a:solidFill>
                  <a:srgbClr val="FF0000"/>
                </a:solidFill>
              </a:rPr>
              <a:t>DI</a:t>
            </a:r>
            <a:r>
              <a:rPr lang="it-IT" sz="1400" b="1" dirty="0">
                <a:solidFill>
                  <a:srgbClr val="FF0000"/>
                </a:solidFill>
              </a:rPr>
              <a:t> CORPO ESTRANEO NON TOGLIERLO</a:t>
            </a:r>
          </a:p>
        </p:txBody>
      </p:sp>
      <p:pic>
        <p:nvPicPr>
          <p:cNvPr id="6" name="Immagine 5" descr="primoso008.jpg"/>
          <p:cNvPicPr>
            <a:picLocks noChangeAspect="1"/>
          </p:cNvPicPr>
          <p:nvPr/>
        </p:nvPicPr>
        <p:blipFill>
          <a:blip r:embed="rId2" cstate="print"/>
          <a:stretch>
            <a:fillRect/>
          </a:stretch>
        </p:blipFill>
        <p:spPr>
          <a:xfrm>
            <a:off x="467544" y="1864569"/>
            <a:ext cx="1152128" cy="1438782"/>
          </a:xfrm>
          <a:prstGeom prst="rect">
            <a:avLst/>
          </a:prstGeom>
        </p:spPr>
      </p:pic>
      <p:sp>
        <p:nvSpPr>
          <p:cNvPr id="7" name="Freccia a destra 6"/>
          <p:cNvSpPr/>
          <p:nvPr/>
        </p:nvSpPr>
        <p:spPr>
          <a:xfrm>
            <a:off x="1553384" y="2195835"/>
            <a:ext cx="978408" cy="196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1619672" y="2852936"/>
            <a:ext cx="978408" cy="196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2699792" y="2132856"/>
            <a:ext cx="492443" cy="369332"/>
          </a:xfrm>
          <a:prstGeom prst="rect">
            <a:avLst/>
          </a:prstGeom>
          <a:noFill/>
        </p:spPr>
        <p:txBody>
          <a:bodyPr wrap="none" rtlCol="0">
            <a:spAutoFit/>
          </a:bodyPr>
          <a:lstStyle/>
          <a:p>
            <a:r>
              <a:rPr lang="it-IT" b="1" dirty="0">
                <a:solidFill>
                  <a:srgbClr val="FF0000"/>
                </a:solidFill>
              </a:rPr>
              <a:t>NO</a:t>
            </a:r>
          </a:p>
        </p:txBody>
      </p:sp>
      <p:sp>
        <p:nvSpPr>
          <p:cNvPr id="10" name="CasellaDiTesto 9"/>
          <p:cNvSpPr txBox="1"/>
          <p:nvPr/>
        </p:nvSpPr>
        <p:spPr>
          <a:xfrm>
            <a:off x="2800617" y="2680204"/>
            <a:ext cx="369012" cy="369332"/>
          </a:xfrm>
          <a:prstGeom prst="rect">
            <a:avLst/>
          </a:prstGeom>
          <a:noFill/>
        </p:spPr>
        <p:txBody>
          <a:bodyPr wrap="none" rtlCol="0">
            <a:spAutoFit/>
          </a:bodyPr>
          <a:lstStyle/>
          <a:p>
            <a:r>
              <a:rPr lang="it-IT" b="1" dirty="0">
                <a:solidFill>
                  <a:srgbClr val="FF0000"/>
                </a:solidFill>
              </a:rPr>
              <a:t>SI</a:t>
            </a:r>
          </a:p>
        </p:txBody>
      </p:sp>
      <p:sp>
        <p:nvSpPr>
          <p:cNvPr id="11" name="CasellaDiTesto 10"/>
          <p:cNvSpPr txBox="1"/>
          <p:nvPr/>
        </p:nvSpPr>
        <p:spPr>
          <a:xfrm>
            <a:off x="410388" y="3573016"/>
            <a:ext cx="8569654" cy="830997"/>
          </a:xfrm>
          <a:prstGeom prst="rect">
            <a:avLst/>
          </a:prstGeom>
          <a:noFill/>
        </p:spPr>
        <p:txBody>
          <a:bodyPr wrap="none" rtlCol="0">
            <a:spAutoFit/>
          </a:bodyPr>
          <a:lstStyle/>
          <a:p>
            <a:r>
              <a:rPr lang="it-IT" sz="1200" b="1" dirty="0">
                <a:solidFill>
                  <a:srgbClr val="FF0000"/>
                </a:solidFill>
              </a:rPr>
              <a:t>IN PRESENZA </a:t>
            </a:r>
            <a:r>
              <a:rPr lang="it-IT" sz="1200" b="1" dirty="0" err="1">
                <a:solidFill>
                  <a:srgbClr val="FF0000"/>
                </a:solidFill>
              </a:rPr>
              <a:t>DI</a:t>
            </a:r>
            <a:r>
              <a:rPr lang="it-IT" sz="1200" b="1" dirty="0">
                <a:solidFill>
                  <a:srgbClr val="FF0000"/>
                </a:solidFill>
              </a:rPr>
              <a:t> FERITA SOFFIANTE AL TORACE (qualcosa  è penetrato nel torace e perforato un polmone, dalla</a:t>
            </a:r>
          </a:p>
          <a:p>
            <a:r>
              <a:rPr lang="it-IT" sz="1200" b="1" dirty="0">
                <a:solidFill>
                  <a:srgbClr val="FF0000"/>
                </a:solidFill>
              </a:rPr>
              <a:t>                                                                                          ferita esce sangue schiumoso perché misto ad aria)</a:t>
            </a:r>
          </a:p>
          <a:p>
            <a:endParaRPr lang="it-IT" sz="1200" b="1" dirty="0">
              <a:solidFill>
                <a:srgbClr val="FF0000"/>
              </a:solidFill>
            </a:endParaRPr>
          </a:p>
          <a:p>
            <a:r>
              <a:rPr lang="it-IT" sz="1200" b="1" dirty="0">
                <a:solidFill>
                  <a:srgbClr val="FF0000"/>
                </a:solidFill>
              </a:rPr>
              <a:t>CHIUDERLA SOLO SU TRE LATI (l’aria non deve penetrare dal foro ma deve poter uscire)</a:t>
            </a:r>
          </a:p>
        </p:txBody>
      </p:sp>
      <p:pic>
        <p:nvPicPr>
          <p:cNvPr id="12" name="Picture 1"/>
          <p:cNvPicPr>
            <a:picLocks noChangeAspect="1" noChangeArrowheads="1"/>
          </p:cNvPicPr>
          <p:nvPr/>
        </p:nvPicPr>
        <p:blipFill>
          <a:blip r:embed="rId3" cstate="print"/>
          <a:srcRect/>
          <a:stretch>
            <a:fillRect/>
          </a:stretch>
        </p:blipFill>
        <p:spPr bwMode="auto">
          <a:xfrm>
            <a:off x="1043608" y="4390084"/>
            <a:ext cx="2358008" cy="1768506"/>
          </a:xfrm>
          <a:prstGeom prst="rect">
            <a:avLst/>
          </a:prstGeom>
          <a:noFill/>
          <a:ln w="9525">
            <a:noFill/>
            <a:miter lim="800000"/>
            <a:headEnd/>
            <a:tailEnd/>
          </a:ln>
        </p:spPr>
      </p:pic>
      <p:pic>
        <p:nvPicPr>
          <p:cNvPr id="13" name="Picture 1"/>
          <p:cNvPicPr>
            <a:picLocks noChangeAspect="1" noChangeArrowheads="1"/>
          </p:cNvPicPr>
          <p:nvPr/>
        </p:nvPicPr>
        <p:blipFill>
          <a:blip r:embed="rId3" cstate="print"/>
          <a:srcRect/>
          <a:stretch>
            <a:fillRect/>
          </a:stretch>
        </p:blipFill>
        <p:spPr bwMode="auto">
          <a:xfrm>
            <a:off x="4695215" y="4390084"/>
            <a:ext cx="2358008" cy="1768506"/>
          </a:xfrm>
          <a:prstGeom prst="rect">
            <a:avLst/>
          </a:prstGeom>
          <a:noFill/>
          <a:ln w="9525">
            <a:noFill/>
            <a:miter lim="800000"/>
            <a:headEnd/>
            <a:tailEnd/>
          </a:ln>
        </p:spPr>
      </p:pic>
      <p:sp>
        <p:nvSpPr>
          <p:cNvPr id="14" name="Connettore 13"/>
          <p:cNvSpPr/>
          <p:nvPr/>
        </p:nvSpPr>
        <p:spPr>
          <a:xfrm>
            <a:off x="1934580" y="5420072"/>
            <a:ext cx="288032" cy="241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circolare a sinistra 14"/>
          <p:cNvSpPr/>
          <p:nvPr/>
        </p:nvSpPr>
        <p:spPr>
          <a:xfrm>
            <a:off x="1996716" y="5587368"/>
            <a:ext cx="216024" cy="288032"/>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Freccia circolare a sinistra 15"/>
          <p:cNvSpPr/>
          <p:nvPr/>
        </p:nvSpPr>
        <p:spPr>
          <a:xfrm rot="5400000" flipH="1">
            <a:off x="2046780" y="5149437"/>
            <a:ext cx="279648" cy="288032"/>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Elaborazione 16"/>
          <p:cNvSpPr/>
          <p:nvPr/>
        </p:nvSpPr>
        <p:spPr>
          <a:xfrm>
            <a:off x="5606988" y="5378981"/>
            <a:ext cx="360040" cy="1085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circolare a sinistra 19"/>
          <p:cNvSpPr/>
          <p:nvPr/>
        </p:nvSpPr>
        <p:spPr>
          <a:xfrm rot="2298539">
            <a:off x="5657404" y="5827239"/>
            <a:ext cx="391058" cy="235495"/>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1" name="Elaborazione 20"/>
          <p:cNvSpPr/>
          <p:nvPr/>
        </p:nvSpPr>
        <p:spPr>
          <a:xfrm>
            <a:off x="5606988" y="5465632"/>
            <a:ext cx="360040" cy="30543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Elaborazione 21"/>
          <p:cNvSpPr/>
          <p:nvPr/>
        </p:nvSpPr>
        <p:spPr>
          <a:xfrm rot="5400000">
            <a:off x="5813470" y="5519798"/>
            <a:ext cx="423173" cy="1085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7146032" y="4670009"/>
            <a:ext cx="1818456" cy="1384995"/>
          </a:xfrm>
          <a:prstGeom prst="rect">
            <a:avLst/>
          </a:prstGeom>
          <a:noFill/>
        </p:spPr>
        <p:txBody>
          <a:bodyPr wrap="square" rtlCol="0">
            <a:spAutoFit/>
          </a:bodyPr>
          <a:lstStyle/>
          <a:p>
            <a:r>
              <a:rPr lang="it-IT" sz="1200" b="1" dirty="0">
                <a:solidFill>
                  <a:srgbClr val="002060"/>
                </a:solidFill>
              </a:rPr>
              <a:t>Garza</a:t>
            </a:r>
          </a:p>
          <a:p>
            <a:r>
              <a:rPr lang="it-IT" sz="1200" b="1" dirty="0">
                <a:solidFill>
                  <a:srgbClr val="002060"/>
                </a:solidFill>
              </a:rPr>
              <a:t>Sacchetto piegato  a rettangolo</a:t>
            </a:r>
          </a:p>
          <a:p>
            <a:r>
              <a:rPr lang="it-IT" sz="1200" b="1" dirty="0" err="1">
                <a:solidFill>
                  <a:srgbClr val="002060"/>
                </a:solidFill>
              </a:rPr>
              <a:t>Mano…</a:t>
            </a:r>
            <a:endParaRPr lang="it-IT" sz="1200" b="1" dirty="0">
              <a:solidFill>
                <a:srgbClr val="002060"/>
              </a:solidFill>
            </a:endParaRPr>
          </a:p>
          <a:p>
            <a:endParaRPr lang="it-IT" dirty="0"/>
          </a:p>
          <a:p>
            <a:endParaRPr lang="it-IT" dirty="0"/>
          </a:p>
        </p:txBody>
      </p:sp>
      <p:sp>
        <p:nvSpPr>
          <p:cNvPr id="24" name="Elaborazione 23"/>
          <p:cNvSpPr/>
          <p:nvPr/>
        </p:nvSpPr>
        <p:spPr>
          <a:xfrm>
            <a:off x="5606988" y="5677088"/>
            <a:ext cx="360040" cy="1085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60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F7E905C-1899-453C-871D-49263B16C65A}"/>
              </a:ext>
            </a:extLst>
          </p:cNvPr>
          <p:cNvSpPr>
            <a:spLocks noGrp="1"/>
          </p:cNvSpPr>
          <p:nvPr>
            <p:ph type="title"/>
          </p:nvPr>
        </p:nvSpPr>
        <p:spPr/>
        <p:txBody>
          <a:bodyPr/>
          <a:lstStyle/>
          <a:p>
            <a:pPr algn="ctr"/>
            <a:r>
              <a:rPr lang="it-IT" b="1" dirty="0">
                <a:solidFill>
                  <a:srgbClr val="FF0000"/>
                </a:solidFill>
              </a:rPr>
              <a:t>AMPUTAZIONI</a:t>
            </a:r>
          </a:p>
        </p:txBody>
      </p:sp>
      <p:sp>
        <p:nvSpPr>
          <p:cNvPr id="4" name="Segnaposto piè di pagina 3">
            <a:extLst>
              <a:ext uri="{FF2B5EF4-FFF2-40B4-BE49-F238E27FC236}">
                <a16:creationId xmlns:a16="http://schemas.microsoft.com/office/drawing/2014/main" id="{C5DB2157-D3BB-41EF-980C-9D32A5C5DDA2}"/>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69BFED19-2B60-465E-88E5-E3FFCD936A8F}"/>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68</a:t>
            </a:fld>
            <a:endParaRPr lang="en-GB" altLang="it-IT">
              <a:solidFill>
                <a:srgbClr val="FFFFFF"/>
              </a:solidFill>
            </a:endParaRPr>
          </a:p>
        </p:txBody>
      </p:sp>
      <p:pic>
        <p:nvPicPr>
          <p:cNvPr id="7" name="Immagine 6" descr="Immagine che contiene testo, sport, gara di atletica&#10;&#10;Descrizione generata automaticamente">
            <a:extLst>
              <a:ext uri="{FF2B5EF4-FFF2-40B4-BE49-F238E27FC236}">
                <a16:creationId xmlns:a16="http://schemas.microsoft.com/office/drawing/2014/main" id="{C6327896-D6E6-4408-9670-97823FD2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95452"/>
            <a:ext cx="1352550" cy="3505200"/>
          </a:xfrm>
          <a:prstGeom prst="rect">
            <a:avLst/>
          </a:prstGeom>
        </p:spPr>
      </p:pic>
      <p:pic>
        <p:nvPicPr>
          <p:cNvPr id="9" name="Immagine 8">
            <a:extLst>
              <a:ext uri="{FF2B5EF4-FFF2-40B4-BE49-F238E27FC236}">
                <a16:creationId xmlns:a16="http://schemas.microsoft.com/office/drawing/2014/main" id="{57A7089F-1E72-43FF-9060-33A371983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481" y="2060848"/>
            <a:ext cx="4470253" cy="2514517"/>
          </a:xfrm>
          <a:prstGeom prst="rect">
            <a:avLst/>
          </a:prstGeom>
        </p:spPr>
      </p:pic>
    </p:spTree>
    <p:extLst>
      <p:ext uri="{BB962C8B-B14F-4D97-AF65-F5344CB8AC3E}">
        <p14:creationId xmlns:p14="http://schemas.microsoft.com/office/powerpoint/2010/main" val="4256420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419872" y="353243"/>
            <a:ext cx="2078582" cy="584775"/>
          </a:xfrm>
          <a:prstGeom prst="rect">
            <a:avLst/>
          </a:prstGeom>
          <a:noFill/>
        </p:spPr>
        <p:txBody>
          <a:bodyPr wrap="none" rtlCol="0">
            <a:spAutoFit/>
          </a:bodyPr>
          <a:lstStyle/>
          <a:p>
            <a:r>
              <a:rPr lang="it-IT" sz="3200" b="1" dirty="0">
                <a:solidFill>
                  <a:srgbClr val="FF0000"/>
                </a:solidFill>
              </a:rPr>
              <a:t>LE USTIONI</a:t>
            </a:r>
          </a:p>
        </p:txBody>
      </p:sp>
      <p:sp>
        <p:nvSpPr>
          <p:cNvPr id="5" name="CasellaDiTesto 4"/>
          <p:cNvSpPr txBox="1"/>
          <p:nvPr/>
        </p:nvSpPr>
        <p:spPr>
          <a:xfrm>
            <a:off x="251520" y="1340768"/>
            <a:ext cx="7996100" cy="1046440"/>
          </a:xfrm>
          <a:prstGeom prst="rect">
            <a:avLst/>
          </a:prstGeom>
          <a:noFill/>
        </p:spPr>
        <p:txBody>
          <a:bodyPr wrap="none" rtlCol="0">
            <a:spAutoFit/>
          </a:bodyPr>
          <a:lstStyle/>
          <a:p>
            <a:r>
              <a:rPr lang="it-IT" sz="1200" b="1" dirty="0">
                <a:solidFill>
                  <a:srgbClr val="FF0000"/>
                </a:solidFill>
                <a:latin typeface="Arial" panose="020B0604020202020204" pitchFamily="34" charset="0"/>
                <a:cs typeface="Arial" panose="020B0604020202020204" pitchFamily="34" charset="0"/>
              </a:rPr>
              <a:t>ANCHE LE USTIONI SONO LESIONI CUTANEE</a:t>
            </a:r>
          </a:p>
          <a:p>
            <a:r>
              <a:rPr lang="it-IT" sz="1200" b="1" dirty="0">
                <a:solidFill>
                  <a:srgbClr val="FF0000"/>
                </a:solidFill>
                <a:latin typeface="Arial" panose="020B0604020202020204" pitchFamily="34" charset="0"/>
                <a:cs typeface="Arial" panose="020B0604020202020204" pitchFamily="34" charset="0"/>
              </a:rPr>
              <a:t>SI POSSONO CLASSIFICARE IN BASE AL GRADO:</a:t>
            </a:r>
          </a:p>
          <a:p>
            <a:r>
              <a:rPr lang="it-IT" sz="1200" b="1" dirty="0">
                <a:solidFill>
                  <a:srgbClr val="002060"/>
                </a:solidFill>
                <a:latin typeface="Arial" panose="020B0604020202020204" pitchFamily="34" charset="0"/>
                <a:cs typeface="Arial" panose="020B0604020202020204" pitchFamily="34" charset="0"/>
              </a:rPr>
              <a:t>1° GRADO    (la cute si arrossa, ci può essere anche gonfiore)</a:t>
            </a:r>
          </a:p>
          <a:p>
            <a:r>
              <a:rPr lang="it-IT" sz="1200" b="1" dirty="0">
                <a:solidFill>
                  <a:srgbClr val="002060"/>
                </a:solidFill>
                <a:latin typeface="Arial" panose="020B0604020202020204" pitchFamily="34" charset="0"/>
                <a:cs typeface="Arial" panose="020B0604020202020204" pitchFamily="34" charset="0"/>
              </a:rPr>
              <a:t>2° GRADO    (l’ustione presenta delle bolle chiamate </a:t>
            </a:r>
            <a:r>
              <a:rPr lang="it-IT" sz="1200" b="1" dirty="0" err="1">
                <a:solidFill>
                  <a:srgbClr val="002060"/>
                </a:solidFill>
                <a:latin typeface="Arial" panose="020B0604020202020204" pitchFamily="34" charset="0"/>
                <a:cs typeface="Arial" panose="020B0604020202020204" pitchFamily="34" charset="0"/>
              </a:rPr>
              <a:t>flittene</a:t>
            </a:r>
            <a:r>
              <a:rPr lang="it-IT" sz="1200" b="1" dirty="0">
                <a:solidFill>
                  <a:srgbClr val="002060"/>
                </a:solidFill>
                <a:latin typeface="Arial" panose="020B0604020202020204" pitchFamily="34" charset="0"/>
                <a:cs typeface="Arial" panose="020B0604020202020204" pitchFamily="34" charset="0"/>
              </a:rPr>
              <a:t>, la pelle subisce una lesione)</a:t>
            </a:r>
          </a:p>
          <a:p>
            <a:r>
              <a:rPr lang="it-IT" sz="1200" b="1" dirty="0">
                <a:solidFill>
                  <a:srgbClr val="002060"/>
                </a:solidFill>
                <a:latin typeface="Arial" panose="020B0604020202020204" pitchFamily="34" charset="0"/>
                <a:cs typeface="Arial" panose="020B0604020202020204" pitchFamily="34" charset="0"/>
              </a:rPr>
              <a:t>3° GRADO    (l’ustione penetra nel derma e lede tessuti, nervi, tendini, si arriva anche alla carbonizzazione</a:t>
            </a:r>
            <a:r>
              <a:rPr lang="it-IT" sz="1400" b="1" dirty="0">
                <a:solidFill>
                  <a:srgbClr val="002060"/>
                </a:solidFill>
              </a:rPr>
              <a:t>)</a:t>
            </a:r>
          </a:p>
        </p:txBody>
      </p:sp>
      <p:pic>
        <p:nvPicPr>
          <p:cNvPr id="6" name="Immagine 5" descr="images.jpg"/>
          <p:cNvPicPr>
            <a:picLocks noChangeAspect="1"/>
          </p:cNvPicPr>
          <p:nvPr/>
        </p:nvPicPr>
        <p:blipFill>
          <a:blip r:embed="rId2" cstate="print"/>
          <a:stretch>
            <a:fillRect/>
          </a:stretch>
        </p:blipFill>
        <p:spPr>
          <a:xfrm>
            <a:off x="395536" y="2924944"/>
            <a:ext cx="2435333" cy="2808312"/>
          </a:xfrm>
          <a:prstGeom prst="rect">
            <a:avLst/>
          </a:prstGeom>
        </p:spPr>
      </p:pic>
      <p:sp>
        <p:nvSpPr>
          <p:cNvPr id="7" name="CasellaDiTesto 6"/>
          <p:cNvSpPr txBox="1"/>
          <p:nvPr/>
        </p:nvSpPr>
        <p:spPr>
          <a:xfrm>
            <a:off x="2555775" y="3645024"/>
            <a:ext cx="4386457" cy="1600438"/>
          </a:xfrm>
          <a:prstGeom prst="rect">
            <a:avLst/>
          </a:prstGeom>
          <a:noFill/>
        </p:spPr>
        <p:txBody>
          <a:bodyPr wrap="none" rtlCol="0">
            <a:spAutoFit/>
          </a:bodyPr>
          <a:lstStyle/>
          <a:p>
            <a:r>
              <a:rPr lang="it-IT" sz="1200" b="1" dirty="0">
                <a:solidFill>
                  <a:srgbClr val="FF0000"/>
                </a:solidFill>
                <a:latin typeface="Arial" panose="020B0604020202020204" pitchFamily="34" charset="0"/>
                <a:cs typeface="Arial" panose="020B0604020202020204" pitchFamily="34" charset="0"/>
              </a:rPr>
              <a:t>LA GRAVITA’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UNA USTIONE E’ DATA DA VARI FATTORI</a:t>
            </a:r>
          </a:p>
          <a:p>
            <a:r>
              <a:rPr lang="it-IT" sz="1200" b="1" dirty="0">
                <a:solidFill>
                  <a:srgbClr val="002060"/>
                </a:solidFill>
                <a:latin typeface="Arial" panose="020B0604020202020204" pitchFamily="34" charset="0"/>
                <a:cs typeface="Arial" panose="020B0604020202020204" pitchFamily="34" charset="0"/>
              </a:rPr>
              <a:t>ESTENSIONE</a:t>
            </a:r>
          </a:p>
          <a:p>
            <a:r>
              <a:rPr lang="it-IT" sz="1200" b="1" dirty="0">
                <a:solidFill>
                  <a:srgbClr val="FF0000"/>
                </a:solidFill>
                <a:latin typeface="Arial" panose="020B0604020202020204" pitchFamily="34" charset="0"/>
                <a:cs typeface="Arial" panose="020B0604020202020204" pitchFamily="34" charset="0"/>
              </a:rPr>
              <a:t>PROFONDITA’</a:t>
            </a:r>
          </a:p>
          <a:p>
            <a:r>
              <a:rPr lang="it-IT" sz="1200" b="1" dirty="0">
                <a:solidFill>
                  <a:srgbClr val="002060"/>
                </a:solidFill>
                <a:latin typeface="Arial" panose="020B0604020202020204" pitchFamily="34" charset="0"/>
                <a:cs typeface="Arial" panose="020B0604020202020204" pitchFamily="34" charset="0"/>
              </a:rPr>
              <a:t>ZONA COLPITA</a:t>
            </a:r>
          </a:p>
          <a:p>
            <a:r>
              <a:rPr lang="it-IT" sz="1200" b="1" dirty="0">
                <a:solidFill>
                  <a:srgbClr val="FF0000"/>
                </a:solidFill>
                <a:latin typeface="Arial" panose="020B0604020202020204" pitchFamily="34" charset="0"/>
                <a:cs typeface="Arial" panose="020B0604020202020204" pitchFamily="34" charset="0"/>
              </a:rPr>
              <a:t>ETA’ DELLA PERSONA </a:t>
            </a:r>
          </a:p>
          <a:p>
            <a:r>
              <a:rPr lang="it-IT" sz="1200" b="1" dirty="0">
                <a:solidFill>
                  <a:srgbClr val="002060"/>
                </a:solidFill>
                <a:latin typeface="Arial" panose="020B0604020202020204" pitchFamily="34" charset="0"/>
                <a:cs typeface="Arial" panose="020B0604020202020204" pitchFamily="34" charset="0"/>
              </a:rPr>
              <a:t>PATOLOGIE ESISTENTI</a:t>
            </a:r>
          </a:p>
          <a:p>
            <a:endParaRPr lang="it-IT" sz="1200" b="1" dirty="0">
              <a:solidFill>
                <a:srgbClr val="002060"/>
              </a:solidFill>
              <a:latin typeface="Arial" panose="020B0604020202020204" pitchFamily="34" charset="0"/>
              <a:cs typeface="Arial" panose="020B0604020202020204" pitchFamily="34" charset="0"/>
            </a:endParaRPr>
          </a:p>
          <a:p>
            <a:endParaRPr lang="it-IT" sz="1400" b="1" dirty="0">
              <a:solidFill>
                <a:srgbClr val="0070C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37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51520" y="1737071"/>
            <a:ext cx="7408333" cy="4536504"/>
          </a:xfrm>
        </p:spPr>
        <p:txBody>
          <a:bodyPr>
            <a:normAutofit/>
          </a:bodyPr>
          <a:lstStyle/>
          <a:p>
            <a:r>
              <a:rPr lang="it-IT" sz="1800" b="1" dirty="0">
                <a:solidFill>
                  <a:srgbClr val="FF0000"/>
                </a:solidFill>
                <a:latin typeface="Arial" panose="020B0604020202020204" pitchFamily="34" charset="0"/>
                <a:cs typeface="Arial" panose="020B0604020202020204" pitchFamily="34" charset="0"/>
              </a:rPr>
              <a:t>DIFFERENZA TRA URGENZA E GRAVITA</a:t>
            </a:r>
            <a:r>
              <a:rPr lang="it-IT" dirty="0">
                <a:solidFill>
                  <a:srgbClr val="FF0000"/>
                </a:solidFill>
                <a:latin typeface="Arial" panose="020B0604020202020204" pitchFamily="34" charset="0"/>
                <a:cs typeface="Arial" panose="020B0604020202020204" pitchFamily="34" charset="0"/>
              </a:rPr>
              <a:t>’</a:t>
            </a:r>
          </a:p>
          <a:p>
            <a:endParaRPr lang="it-IT" dirty="0">
              <a:latin typeface="Arial" panose="020B0604020202020204" pitchFamily="34" charset="0"/>
              <a:cs typeface="Arial" panose="020B0604020202020204" pitchFamily="34" charset="0"/>
            </a:endParaRPr>
          </a:p>
          <a:p>
            <a:r>
              <a:rPr lang="it-IT" sz="1600" b="1" dirty="0">
                <a:solidFill>
                  <a:srgbClr val="002060"/>
                </a:solidFill>
                <a:latin typeface="Arial" panose="020B0604020202020204" pitchFamily="34" charset="0"/>
                <a:cs typeface="Arial" panose="020B0604020202020204" pitchFamily="34" charset="0"/>
              </a:rPr>
              <a:t>TUTTE LE SITUAZIONI SONO GRAVI MA NON TUTTE SONO URGENTI.</a:t>
            </a:r>
          </a:p>
          <a:p>
            <a:endParaRPr lang="it-IT" sz="1600" b="1" dirty="0">
              <a:solidFill>
                <a:srgbClr val="002060"/>
              </a:solidFill>
              <a:latin typeface="Arial" panose="020B0604020202020204" pitchFamily="34" charset="0"/>
              <a:cs typeface="Arial" panose="020B0604020202020204" pitchFamily="34" charset="0"/>
            </a:endParaRPr>
          </a:p>
          <a:p>
            <a:r>
              <a:rPr lang="it-IT" sz="1600" b="1" dirty="0">
                <a:solidFill>
                  <a:srgbClr val="FF0000"/>
                </a:solidFill>
                <a:latin typeface="Arial" panose="020B0604020202020204" pitchFamily="34" charset="0"/>
                <a:cs typeface="Arial" panose="020B0604020202020204" pitchFamily="34" charset="0"/>
              </a:rPr>
              <a:t>URGENZA</a:t>
            </a:r>
            <a:r>
              <a:rPr lang="it-IT" sz="1600" b="1" dirty="0">
                <a:solidFill>
                  <a:srgbClr val="002060"/>
                </a:solidFill>
                <a:latin typeface="Arial" panose="020B0604020202020204" pitchFamily="34" charset="0"/>
                <a:cs typeface="Arial" panose="020B0604020202020204" pitchFamily="34" charset="0"/>
              </a:rPr>
              <a:t>: PERSONA IN IMMEDIATO PERICOLO DI VITA, BISOGNA INTERVENIRE IL PIU’ PRESTO POSSIBILE: (GRAVI EMORRAGIE, PERDITA DI COSCIENZA, ARRESTO RESPIRATORIO, ARRESTO CARDIOCIRCOLATORIO)</a:t>
            </a:r>
          </a:p>
          <a:p>
            <a:endParaRPr lang="it-IT" sz="1600" b="1" dirty="0">
              <a:solidFill>
                <a:srgbClr val="002060"/>
              </a:solidFill>
              <a:latin typeface="Arial" panose="020B0604020202020204" pitchFamily="34" charset="0"/>
              <a:cs typeface="Arial" panose="020B0604020202020204" pitchFamily="34" charset="0"/>
            </a:endParaRPr>
          </a:p>
          <a:p>
            <a:r>
              <a:rPr lang="it-IT" sz="1600" b="1" dirty="0">
                <a:solidFill>
                  <a:srgbClr val="FF0000"/>
                </a:solidFill>
                <a:latin typeface="Arial" panose="020B0604020202020204" pitchFamily="34" charset="0"/>
                <a:cs typeface="Arial" panose="020B0604020202020204" pitchFamily="34" charset="0"/>
              </a:rPr>
              <a:t>GRAVITA</a:t>
            </a:r>
            <a:r>
              <a:rPr lang="it-IT" sz="1600" b="1" dirty="0">
                <a:solidFill>
                  <a:srgbClr val="002060"/>
                </a:solidFill>
                <a:latin typeface="Arial" panose="020B0604020202020204" pitchFamily="34" charset="0"/>
                <a:cs typeface="Arial" panose="020B0604020202020204" pitchFamily="34" charset="0"/>
              </a:rPr>
              <a:t>’ : PERSONA NON IN IMMEDIATO PERICOLO DI VITA, POSSIAMO AGIRE CON PIU’ TRANQUILLITA’ (FRATTURA SEMPLICE, LIPOTIMIA, FERITE LIEVI..)</a:t>
            </a:r>
          </a:p>
          <a:p>
            <a:endParaRPr lang="it-IT" dirty="0">
              <a:latin typeface="Arial" panose="020B0604020202020204" pitchFamily="34" charset="0"/>
              <a:cs typeface="Arial" panose="020B0604020202020204" pitchFamily="34" charset="0"/>
            </a:endParaRPr>
          </a:p>
        </p:txBody>
      </p:sp>
      <p:sp>
        <p:nvSpPr>
          <p:cNvPr id="6" name="Titolo 2"/>
          <p:cNvSpPr>
            <a:spLocks noGrp="1"/>
          </p:cNvSpPr>
          <p:nvPr>
            <p:ph type="title"/>
          </p:nvPr>
        </p:nvSpPr>
        <p:spPr/>
        <p:txBody>
          <a:bodyPr/>
          <a:lstStyle/>
          <a:p>
            <a:pPr algn="ctr"/>
            <a:r>
              <a:rPr lang="it-IT" b="1" dirty="0">
                <a:solidFill>
                  <a:srgbClr val="FF0000"/>
                </a:solidFill>
              </a:rPr>
              <a:t>PRIMO SOCCORSO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613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430813" y="328300"/>
            <a:ext cx="2078582" cy="584775"/>
          </a:xfrm>
          <a:prstGeom prst="rect">
            <a:avLst/>
          </a:prstGeom>
          <a:noFill/>
        </p:spPr>
        <p:txBody>
          <a:bodyPr wrap="none" rtlCol="0">
            <a:spAutoFit/>
          </a:bodyPr>
          <a:lstStyle/>
          <a:p>
            <a:r>
              <a:rPr lang="it-IT" sz="3200" b="1" dirty="0">
                <a:solidFill>
                  <a:srgbClr val="FF0000"/>
                </a:solidFill>
              </a:rPr>
              <a:t>LE USTIONI</a:t>
            </a:r>
          </a:p>
        </p:txBody>
      </p:sp>
      <p:sp>
        <p:nvSpPr>
          <p:cNvPr id="5" name="CasellaDiTesto 4"/>
          <p:cNvSpPr txBox="1"/>
          <p:nvPr/>
        </p:nvSpPr>
        <p:spPr>
          <a:xfrm>
            <a:off x="323528" y="1340768"/>
            <a:ext cx="8532440" cy="4370427"/>
          </a:xfrm>
          <a:prstGeom prst="rect">
            <a:avLst/>
          </a:prstGeom>
          <a:noFill/>
        </p:spPr>
        <p:txBody>
          <a:bodyPr wrap="square" rtlCol="0">
            <a:spAutoFit/>
          </a:bodyPr>
          <a:lstStyle/>
          <a:p>
            <a:r>
              <a:rPr lang="it-IT" sz="1600" b="1" dirty="0">
                <a:solidFill>
                  <a:srgbClr val="FF0000"/>
                </a:solidFill>
                <a:latin typeface="Arial" panose="020B0604020202020204" pitchFamily="34" charset="0"/>
                <a:cs typeface="Arial" panose="020B0604020202020204" pitchFamily="34" charset="0"/>
              </a:rPr>
              <a:t>COSA PUO’ PROVOCARE UNA USTIONE</a:t>
            </a:r>
          </a:p>
          <a:p>
            <a:r>
              <a:rPr lang="it-IT" sz="1200" b="1" dirty="0">
                <a:solidFill>
                  <a:srgbClr val="002060"/>
                </a:solidFill>
                <a:latin typeface="Arial" panose="020B0604020202020204" pitchFamily="34" charset="0"/>
                <a:cs typeface="Arial" panose="020B0604020202020204" pitchFamily="34" charset="0"/>
              </a:rPr>
              <a:t>CALDO SECCO                  (fuoco)</a:t>
            </a:r>
          </a:p>
          <a:p>
            <a:r>
              <a:rPr lang="it-IT" sz="1200" b="1" dirty="0">
                <a:solidFill>
                  <a:srgbClr val="002060"/>
                </a:solidFill>
                <a:latin typeface="Arial" panose="020B0604020202020204" pitchFamily="34" charset="0"/>
                <a:cs typeface="Arial" panose="020B0604020202020204" pitchFamily="34" charset="0"/>
              </a:rPr>
              <a:t>CALDO UMIDO                   (acqua bollente, caffè…)</a:t>
            </a:r>
          </a:p>
          <a:p>
            <a:r>
              <a:rPr lang="it-IT" sz="1200" b="1" dirty="0">
                <a:solidFill>
                  <a:srgbClr val="002060"/>
                </a:solidFill>
                <a:latin typeface="Arial" panose="020B0604020202020204" pitchFamily="34" charset="0"/>
                <a:cs typeface="Arial" panose="020B0604020202020204" pitchFamily="34" charset="0"/>
              </a:rPr>
              <a:t>SOSTANZE CAUSTICHE    (calce viva ….esistono sostanze che se inalate,deglutite o traspirate ustionano)</a:t>
            </a:r>
          </a:p>
          <a:p>
            <a:r>
              <a:rPr lang="it-IT" sz="1200" b="1" dirty="0">
                <a:solidFill>
                  <a:srgbClr val="002060"/>
                </a:solidFill>
                <a:latin typeface="Arial" panose="020B0604020202020204" pitchFamily="34" charset="0"/>
                <a:cs typeface="Arial" panose="020B0604020202020204" pitchFamily="34" charset="0"/>
              </a:rPr>
              <a:t>GHIACCIO                           (anche il ghiaccio ustiona)</a:t>
            </a:r>
          </a:p>
          <a:p>
            <a:endParaRPr lang="it-IT" sz="1200" b="1" dirty="0">
              <a:solidFill>
                <a:srgbClr val="002060"/>
              </a:solidFill>
              <a:latin typeface="Arial" panose="020B0604020202020204" pitchFamily="34" charset="0"/>
              <a:cs typeface="Arial" panose="020B0604020202020204" pitchFamily="34" charset="0"/>
            </a:endParaRPr>
          </a:p>
          <a:p>
            <a:r>
              <a:rPr lang="it-IT" sz="1400" b="1" dirty="0">
                <a:solidFill>
                  <a:srgbClr val="FF0000"/>
                </a:solidFill>
                <a:latin typeface="Arial" panose="020B0604020202020204" pitchFamily="34" charset="0"/>
                <a:cs typeface="Arial" panose="020B0604020202020204" pitchFamily="34" charset="0"/>
              </a:rPr>
              <a:t>COSA FARE:</a:t>
            </a:r>
          </a:p>
          <a:p>
            <a:r>
              <a:rPr lang="it-IT" sz="1100" b="1" dirty="0">
                <a:solidFill>
                  <a:srgbClr val="002060"/>
                </a:solidFill>
                <a:latin typeface="Arial" panose="020B0604020202020204" pitchFamily="34" charset="0"/>
                <a:cs typeface="Arial" panose="020B0604020202020204" pitchFamily="34" charset="0"/>
              </a:rPr>
              <a:t>RAFFREDDARE CON ACQUA </a:t>
            </a:r>
            <a:r>
              <a:rPr lang="it-IT" sz="1100" b="1" dirty="0">
                <a:solidFill>
                  <a:srgbClr val="FF0000"/>
                </a:solidFill>
                <a:latin typeface="Arial" panose="020B0604020202020204" pitchFamily="34" charset="0"/>
                <a:cs typeface="Arial" panose="020B0604020202020204" pitchFamily="34" charset="0"/>
              </a:rPr>
              <a:t>NON </a:t>
            </a:r>
            <a:r>
              <a:rPr lang="it-IT" sz="1100" b="1" dirty="0">
                <a:solidFill>
                  <a:srgbClr val="002060"/>
                </a:solidFill>
                <a:latin typeface="Arial" panose="020B0604020202020204" pitchFamily="34" charset="0"/>
                <a:cs typeface="Arial" panose="020B0604020202020204" pitchFamily="34" charset="0"/>
              </a:rPr>
              <a:t>GHIACCIATA</a:t>
            </a:r>
          </a:p>
          <a:p>
            <a:r>
              <a:rPr lang="it-IT" sz="1100" b="1" dirty="0">
                <a:solidFill>
                  <a:srgbClr val="002060"/>
                </a:solidFill>
                <a:latin typeface="Arial" panose="020B0604020202020204" pitchFamily="34" charset="0"/>
                <a:cs typeface="Arial" panose="020B0604020202020204" pitchFamily="34" charset="0"/>
              </a:rPr>
              <a:t>NON TOGLIERE GLI ABITI ADESI ALLA PELLE</a:t>
            </a:r>
          </a:p>
          <a:p>
            <a:r>
              <a:rPr lang="it-IT" sz="1100" b="1" dirty="0">
                <a:solidFill>
                  <a:srgbClr val="002060"/>
                </a:solidFill>
                <a:latin typeface="Arial" panose="020B0604020202020204" pitchFamily="34" charset="0"/>
                <a:cs typeface="Arial" panose="020B0604020202020204" pitchFamily="34" charset="0"/>
              </a:rPr>
              <a:t>SE </a:t>
            </a:r>
            <a:r>
              <a:rPr lang="it-IT" sz="1100" b="1" dirty="0" err="1">
                <a:solidFill>
                  <a:srgbClr val="002060"/>
                </a:solidFill>
                <a:latin typeface="Arial" panose="020B0604020202020204" pitchFamily="34" charset="0"/>
                <a:cs typeface="Arial" panose="020B0604020202020204" pitchFamily="34" charset="0"/>
              </a:rPr>
              <a:t>CI</a:t>
            </a:r>
            <a:r>
              <a:rPr lang="it-IT" sz="1100" b="1" dirty="0">
                <a:solidFill>
                  <a:srgbClr val="002060"/>
                </a:solidFill>
                <a:latin typeface="Arial" panose="020B0604020202020204" pitchFamily="34" charset="0"/>
                <a:cs typeface="Arial" panose="020B0604020202020204" pitchFamily="34" charset="0"/>
              </a:rPr>
              <a:t> SONO SOSTANZE CAUSTICHE TOGLIERLE CON ACQUA A GETTO</a:t>
            </a:r>
          </a:p>
          <a:p>
            <a:r>
              <a:rPr lang="it-IT" sz="1100" b="1" dirty="0">
                <a:solidFill>
                  <a:srgbClr val="002060"/>
                </a:solidFill>
                <a:latin typeface="Arial" panose="020B0604020202020204" pitchFamily="34" charset="0"/>
                <a:cs typeface="Arial" panose="020B0604020202020204" pitchFamily="34" charset="0"/>
              </a:rPr>
              <a:t>COPRIRE CON GARZE O TELO PULITO E INUMIDIRE</a:t>
            </a:r>
          </a:p>
          <a:p>
            <a:r>
              <a:rPr lang="it-IT" sz="1100" b="1" dirty="0">
                <a:solidFill>
                  <a:srgbClr val="002060"/>
                </a:solidFill>
                <a:latin typeface="Arial" panose="020B0604020202020204" pitchFamily="34" charset="0"/>
                <a:cs typeface="Arial" panose="020B0604020202020204" pitchFamily="34" charset="0"/>
              </a:rPr>
              <a:t>SE COSCIENTE E’ UNO DEI CASI  IN CUI SI PUO’ DAR DA BERE</a:t>
            </a:r>
          </a:p>
          <a:p>
            <a:r>
              <a:rPr lang="it-IT" sz="1100" b="1" dirty="0">
                <a:solidFill>
                  <a:srgbClr val="002060"/>
                </a:solidFill>
                <a:latin typeface="Arial" panose="020B0604020202020204" pitchFamily="34" charset="0"/>
                <a:cs typeface="Arial" panose="020B0604020202020204" pitchFamily="34" charset="0"/>
              </a:rPr>
              <a:t>SE HA DEGLUTITO LIQUIDI CAUSTICI NON FAR VOMITARE (far risciacquare la bocca)</a:t>
            </a:r>
          </a:p>
          <a:p>
            <a:r>
              <a:rPr lang="it-IT" sz="1100" b="1" dirty="0">
                <a:solidFill>
                  <a:srgbClr val="002060"/>
                </a:solidFill>
                <a:latin typeface="Arial" panose="020B0604020202020204" pitchFamily="34" charset="0"/>
                <a:cs typeface="Arial" panose="020B0604020202020204" pitchFamily="34" charset="0"/>
              </a:rPr>
              <a:t> USTIONE AGLI OCCHI LAVARE BENE E COPRIRE</a:t>
            </a:r>
          </a:p>
          <a:p>
            <a:endParaRPr lang="it-IT" sz="1100" b="1" dirty="0">
              <a:solidFill>
                <a:srgbClr val="00206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ATTENZIONE NELLE LESIONI DA FREDDO</a:t>
            </a:r>
          </a:p>
          <a:p>
            <a:r>
              <a:rPr lang="it-IT" sz="1100" b="1" dirty="0">
                <a:solidFill>
                  <a:srgbClr val="002060"/>
                </a:solidFill>
                <a:latin typeface="Arial" panose="020B0604020202020204" pitchFamily="34" charset="0"/>
                <a:cs typeface="Arial" panose="020B0604020202020204" pitchFamily="34" charset="0"/>
              </a:rPr>
              <a:t>NON RISCALDARE TROPPO VELOCEMENTE</a:t>
            </a:r>
          </a:p>
          <a:p>
            <a:r>
              <a:rPr lang="it-IT" sz="1100" b="1" dirty="0">
                <a:solidFill>
                  <a:srgbClr val="002060"/>
                </a:solidFill>
                <a:latin typeface="Arial" panose="020B0604020202020204" pitchFamily="34" charset="0"/>
                <a:cs typeface="Arial" panose="020B0604020202020204" pitchFamily="34" charset="0"/>
              </a:rPr>
              <a:t>TOGLIERE GLI ABITI FREDDI O BAGNATI</a:t>
            </a:r>
          </a:p>
          <a:p>
            <a:r>
              <a:rPr lang="it-IT" sz="1100" b="1" dirty="0">
                <a:solidFill>
                  <a:srgbClr val="002060"/>
                </a:solidFill>
                <a:latin typeface="Arial" panose="020B0604020202020204" pitchFamily="34" charset="0"/>
                <a:cs typeface="Arial" panose="020B0604020202020204" pitchFamily="34" charset="0"/>
              </a:rPr>
              <a:t> NON FRIZIONARE DIRETTAMENTE LA PARTE CONGELATA, ESEGUIRE MASSAGGI CIRCOLARI SOPRA LA LESIONE E IN    DIREZIONE DEL CUORE</a:t>
            </a:r>
          </a:p>
          <a:p>
            <a:endParaRPr lang="it-IT" sz="1100" b="1" dirty="0">
              <a:solidFill>
                <a:srgbClr val="002060"/>
              </a:solidFill>
              <a:latin typeface="Arial" panose="020B0604020202020204" pitchFamily="34" charset="0"/>
              <a:cs typeface="Arial" panose="020B0604020202020204" pitchFamily="34" charset="0"/>
            </a:endParaRPr>
          </a:p>
          <a:p>
            <a:r>
              <a:rPr lang="it-IT" sz="1100" b="1" dirty="0">
                <a:solidFill>
                  <a:srgbClr val="002060"/>
                </a:solidFill>
                <a:latin typeface="Arial" panose="020B0604020202020204" pitchFamily="34" charset="0"/>
                <a:cs typeface="Arial" panose="020B0604020202020204" pitchFamily="34" charset="0"/>
              </a:rPr>
              <a:t>!!!ATTENZIONE!!!</a:t>
            </a:r>
          </a:p>
          <a:p>
            <a:r>
              <a:rPr lang="it-IT" sz="1100" b="1" dirty="0">
                <a:solidFill>
                  <a:srgbClr val="002060"/>
                </a:solidFill>
                <a:latin typeface="Arial" panose="020B0604020202020204" pitchFamily="34" charset="0"/>
                <a:cs typeface="Arial" panose="020B0604020202020204" pitchFamily="34" charset="0"/>
              </a:rPr>
              <a:t>NELLE GRAVI USTIONI  UNO DEI PERICOLI MAGGIORI E’ LA SETTICEMIA A CAUSA DELLA MANCANZA DELLA PELLE</a:t>
            </a:r>
          </a:p>
          <a:p>
            <a:r>
              <a:rPr lang="it-IT" sz="1100" b="1" dirty="0">
                <a:solidFill>
                  <a:srgbClr val="002060"/>
                </a:solidFill>
                <a:latin typeface="Arial" panose="020B0604020202020204" pitchFamily="34" charset="0"/>
                <a:cs typeface="Arial" panose="020B0604020202020204" pitchFamily="34" charset="0"/>
              </a:rPr>
              <a:t>POSSONO MANIFESTARSI ANCHE SINTOMI </a:t>
            </a:r>
            <a:r>
              <a:rPr lang="it-IT" sz="1100" b="1" dirty="0" err="1">
                <a:solidFill>
                  <a:srgbClr val="002060"/>
                </a:solidFill>
                <a:latin typeface="Arial" panose="020B0604020202020204" pitchFamily="34" charset="0"/>
                <a:cs typeface="Arial" panose="020B0604020202020204" pitchFamily="34" charset="0"/>
              </a:rPr>
              <a:t>DI</a:t>
            </a:r>
            <a:r>
              <a:rPr lang="it-IT" sz="1100" b="1" dirty="0">
                <a:solidFill>
                  <a:srgbClr val="002060"/>
                </a:solidFill>
                <a:latin typeface="Arial" panose="020B0604020202020204" pitchFamily="34" charset="0"/>
                <a:cs typeface="Arial" panose="020B0604020202020204" pitchFamily="34" charset="0"/>
              </a:rPr>
              <a:t> SHOK IPOVOLEMICO E NEUROGENO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440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33965" y="291688"/>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5" name="CasellaDiTesto 4"/>
          <p:cNvSpPr txBox="1"/>
          <p:nvPr/>
        </p:nvSpPr>
        <p:spPr>
          <a:xfrm>
            <a:off x="373119" y="1448950"/>
            <a:ext cx="7249805" cy="5416868"/>
          </a:xfrm>
          <a:prstGeom prst="rect">
            <a:avLst/>
          </a:prstGeom>
          <a:noFill/>
        </p:spPr>
        <p:txBody>
          <a:bodyPr wrap="none" rtlCol="0">
            <a:spAutoFit/>
          </a:bodyPr>
          <a:lstStyle/>
          <a:p>
            <a:r>
              <a:rPr lang="it-IT" b="1" dirty="0">
                <a:solidFill>
                  <a:srgbClr val="FF0000"/>
                </a:solidFill>
              </a:rPr>
              <a:t>COMUNEMENTE CHIAMATE MALORI</a:t>
            </a:r>
          </a:p>
          <a:p>
            <a:r>
              <a:rPr lang="it-IT" sz="1600" b="1" dirty="0">
                <a:solidFill>
                  <a:srgbClr val="002060"/>
                </a:solidFill>
              </a:rPr>
              <a:t>POSSONO ESSERE SEMPLICI MALESSERI PASSEGGERI</a:t>
            </a:r>
          </a:p>
          <a:p>
            <a:r>
              <a:rPr lang="it-IT" sz="1600" b="1" dirty="0">
                <a:solidFill>
                  <a:srgbClr val="002060"/>
                </a:solidFill>
              </a:rPr>
              <a:t>CAUSATI DA PATOLOGIE</a:t>
            </a:r>
          </a:p>
          <a:p>
            <a:r>
              <a:rPr lang="it-IT" sz="1600" b="1" dirty="0">
                <a:solidFill>
                  <a:srgbClr val="002060"/>
                </a:solidFill>
              </a:rPr>
              <a:t>PROVOCATI DA DITUAZIONI AMBIENTALI ANOMALE</a:t>
            </a:r>
          </a:p>
          <a:p>
            <a:r>
              <a:rPr lang="it-IT" sz="1600" b="1" dirty="0">
                <a:solidFill>
                  <a:srgbClr val="FF0000"/>
                </a:solidFill>
              </a:rPr>
              <a:t>LE EMERGENZE MEDICHE COMPRENDONO:</a:t>
            </a:r>
          </a:p>
          <a:p>
            <a:endParaRPr lang="it-IT" sz="1600" b="1" dirty="0">
              <a:solidFill>
                <a:srgbClr val="FF0000"/>
              </a:solidFill>
            </a:endParaRPr>
          </a:p>
          <a:p>
            <a:r>
              <a:rPr lang="it-IT" sz="1400" b="1" dirty="0">
                <a:solidFill>
                  <a:srgbClr val="002060"/>
                </a:solidFill>
              </a:rPr>
              <a:t>PERDITE </a:t>
            </a:r>
            <a:r>
              <a:rPr lang="it-IT" sz="1400" b="1" dirty="0" err="1">
                <a:solidFill>
                  <a:srgbClr val="002060"/>
                </a:solidFill>
              </a:rPr>
              <a:t>DI</a:t>
            </a:r>
            <a:r>
              <a:rPr lang="it-IT" sz="1400" b="1" dirty="0">
                <a:solidFill>
                  <a:srgbClr val="002060"/>
                </a:solidFill>
              </a:rPr>
              <a:t> COSCIENZA TRANSITORIE (lipotimia, sincope)</a:t>
            </a:r>
          </a:p>
          <a:p>
            <a:r>
              <a:rPr lang="it-IT" sz="1400" b="1" dirty="0">
                <a:solidFill>
                  <a:srgbClr val="002060"/>
                </a:solidFill>
              </a:rPr>
              <a:t>PERDITE </a:t>
            </a:r>
            <a:r>
              <a:rPr lang="it-IT" sz="1400" b="1" dirty="0" err="1">
                <a:solidFill>
                  <a:srgbClr val="002060"/>
                </a:solidFill>
              </a:rPr>
              <a:t>DI</a:t>
            </a:r>
            <a:r>
              <a:rPr lang="it-IT" sz="1400" b="1" dirty="0">
                <a:solidFill>
                  <a:srgbClr val="002060"/>
                </a:solidFill>
              </a:rPr>
              <a:t> COSCIENZA PROFONDE (stato di coma)</a:t>
            </a:r>
          </a:p>
          <a:p>
            <a:r>
              <a:rPr lang="it-IT" sz="1400" b="1" dirty="0">
                <a:solidFill>
                  <a:srgbClr val="002060"/>
                </a:solidFill>
              </a:rPr>
              <a:t>LE URGENZE CEREBRO-VASCOLARI E CARDIO-VASCOLARI (ictus, attacco cardiaco)</a:t>
            </a:r>
          </a:p>
          <a:p>
            <a:r>
              <a:rPr lang="it-IT" sz="1400" b="1" dirty="0">
                <a:solidFill>
                  <a:srgbClr val="002060"/>
                </a:solidFill>
              </a:rPr>
              <a:t>LE URGENZE RESPIRATORIE (enfisema polmonare, edema polmonare acuto, crisi asmatica)</a:t>
            </a:r>
          </a:p>
          <a:p>
            <a:r>
              <a:rPr lang="it-IT" sz="1400" b="1" dirty="0">
                <a:solidFill>
                  <a:srgbClr val="002060"/>
                </a:solidFill>
              </a:rPr>
              <a:t>DISTURBI PROVOCATI DA AGENTI FISICI (sole, calore, freddo, elettricità)</a:t>
            </a:r>
          </a:p>
          <a:p>
            <a:r>
              <a:rPr lang="it-IT" sz="1400" b="1" dirty="0">
                <a:solidFill>
                  <a:srgbClr val="002060"/>
                </a:solidFill>
              </a:rPr>
              <a:t>DANNI DA AGENTI BIOLOGICI O CHIMICI DERIVATI DALL’AMBIENTE (avvelenamenti da sostanze </a:t>
            </a:r>
          </a:p>
          <a:p>
            <a:r>
              <a:rPr lang="it-IT" sz="1400" b="1" dirty="0">
                <a:solidFill>
                  <a:srgbClr val="002060"/>
                </a:solidFill>
              </a:rPr>
              <a:t>tossiche alimentari o sostanze chimiche ingerite, inalate, assorbite o iniettate)</a:t>
            </a:r>
          </a:p>
          <a:p>
            <a:r>
              <a:rPr lang="it-IT" sz="1400" b="1" dirty="0">
                <a:solidFill>
                  <a:srgbClr val="002060"/>
                </a:solidFill>
              </a:rPr>
              <a:t>DISTURBI PROVOCATI DA ABUSO </a:t>
            </a:r>
            <a:r>
              <a:rPr lang="it-IT" sz="1400" b="1" dirty="0" err="1">
                <a:solidFill>
                  <a:srgbClr val="002060"/>
                </a:solidFill>
              </a:rPr>
              <a:t>DI</a:t>
            </a:r>
            <a:r>
              <a:rPr lang="it-IT" sz="1400" b="1" dirty="0">
                <a:solidFill>
                  <a:srgbClr val="002060"/>
                </a:solidFill>
              </a:rPr>
              <a:t> SOSTANZE O ASTINENZA (alcol, farmaci, droghe)</a:t>
            </a:r>
          </a:p>
          <a:p>
            <a:r>
              <a:rPr lang="it-IT" sz="1600" b="1" dirty="0">
                <a:solidFill>
                  <a:srgbClr val="FF0000"/>
                </a:solidFill>
              </a:rPr>
              <a:t>ALTERAZIONI DEL METABOLISMO </a:t>
            </a:r>
          </a:p>
          <a:p>
            <a:r>
              <a:rPr lang="it-IT" sz="1400" b="1" dirty="0">
                <a:solidFill>
                  <a:srgbClr val="002060"/>
                </a:solidFill>
              </a:rPr>
              <a:t>DISTURBI TRANSITORI (ipoglicemia, ipocalcemia)</a:t>
            </a:r>
          </a:p>
          <a:p>
            <a:r>
              <a:rPr lang="it-IT" sz="1400" b="1" dirty="0">
                <a:solidFill>
                  <a:srgbClr val="C00000"/>
                </a:solidFill>
              </a:rPr>
              <a:t>GRAVI DISTURBI METABOLICI (diabete con coma ipoglicemico o iperglicemico, insufficienza</a:t>
            </a:r>
          </a:p>
          <a:p>
            <a:r>
              <a:rPr lang="it-IT" sz="1400" b="1" dirty="0">
                <a:solidFill>
                  <a:srgbClr val="C00000"/>
                </a:solidFill>
              </a:rPr>
              <a:t>epatica o renale)</a:t>
            </a:r>
          </a:p>
          <a:p>
            <a:r>
              <a:rPr lang="it-IT" sz="1400" b="1" dirty="0">
                <a:solidFill>
                  <a:srgbClr val="002060"/>
                </a:solidFill>
              </a:rPr>
              <a:t>DOLORI ADDOMINALI ACUTI (coliche)</a:t>
            </a:r>
          </a:p>
          <a:p>
            <a:endParaRPr lang="it-IT" sz="1600" b="1" dirty="0">
              <a:solidFill>
                <a:srgbClr val="FF0000"/>
              </a:solidFill>
            </a:endParaRPr>
          </a:p>
          <a:p>
            <a:endParaRPr lang="it-IT" sz="1600" b="1" dirty="0">
              <a:solidFill>
                <a:srgbClr val="FF0000"/>
              </a:solidFill>
            </a:endParaRPr>
          </a:p>
          <a:p>
            <a:endParaRPr lang="it-IT" sz="1600" b="1" dirty="0">
              <a:solidFill>
                <a:srgbClr val="FF0000"/>
              </a:solidFill>
            </a:endParaRPr>
          </a:p>
          <a:p>
            <a:endParaRPr lang="it-IT" sz="1600" b="1" dirty="0">
              <a:solidFill>
                <a:srgbClr val="FF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76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1135991" y="404664"/>
            <a:ext cx="7324441"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323528" y="1412776"/>
            <a:ext cx="8456930" cy="3908762"/>
          </a:xfrm>
          <a:prstGeom prst="rect">
            <a:avLst/>
          </a:prstGeom>
          <a:noFill/>
        </p:spPr>
        <p:txBody>
          <a:bodyPr wrap="none" rtlCol="0">
            <a:spAutoFit/>
          </a:bodyPr>
          <a:lstStyle/>
          <a:p>
            <a:r>
              <a:rPr lang="it-IT" sz="1600" b="1" dirty="0">
                <a:solidFill>
                  <a:srgbClr val="FF0000"/>
                </a:solidFill>
                <a:latin typeface="Arial" panose="020B0604020202020204" pitchFamily="34" charset="0"/>
                <a:cs typeface="Arial" panose="020B0604020202020204" pitchFamily="34" charset="0"/>
              </a:rPr>
              <a:t>COMPORTAMENTO DEL PRIMO SOCCORRITORE</a:t>
            </a:r>
          </a:p>
          <a:p>
            <a:r>
              <a:rPr lang="it-IT" sz="1200" b="1" dirty="0">
                <a:solidFill>
                  <a:srgbClr val="002060"/>
                </a:solidFill>
                <a:latin typeface="Arial" panose="020B0604020202020204" pitchFamily="34" charset="0"/>
                <a:cs typeface="Arial" panose="020B0604020202020204" pitchFamily="34" charset="0"/>
              </a:rPr>
              <a:t>VALUTARE LA DINAMICA DELL’EVENTO</a:t>
            </a:r>
          </a:p>
          <a:p>
            <a:r>
              <a:rPr lang="it-IT" sz="1200" b="1" dirty="0">
                <a:solidFill>
                  <a:srgbClr val="002060"/>
                </a:solidFill>
                <a:latin typeface="Arial" panose="020B0604020202020204" pitchFamily="34" charset="0"/>
                <a:cs typeface="Arial" panose="020B0604020202020204" pitchFamily="34" charset="0"/>
              </a:rPr>
              <a:t>ASSICURARSI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AGIRE IN SICUREZZA</a:t>
            </a:r>
          </a:p>
          <a:p>
            <a:r>
              <a:rPr lang="it-IT" sz="1200" b="1" dirty="0">
                <a:solidFill>
                  <a:srgbClr val="002060"/>
                </a:solidFill>
                <a:latin typeface="Arial" panose="020B0604020202020204" pitchFamily="34" charset="0"/>
                <a:cs typeface="Arial" panose="020B0604020202020204" pitchFamily="34" charset="0"/>
              </a:rPr>
              <a:t>FARE IL CONTROLLO DELL’INFORTUNATO </a:t>
            </a:r>
          </a:p>
          <a:p>
            <a:endParaRPr lang="it-IT" sz="1200" b="1" dirty="0">
              <a:solidFill>
                <a:srgbClr val="00206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ESCLUSE LE CAUSE TRAUMATICHE VALUTARE SE SI TRATTA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CAUSE AMBIENTALI O PATOLOGICHE</a:t>
            </a:r>
          </a:p>
          <a:p>
            <a:r>
              <a:rPr lang="it-IT" sz="1200" b="1" dirty="0">
                <a:solidFill>
                  <a:srgbClr val="002060"/>
                </a:solidFill>
                <a:latin typeface="Arial" panose="020B0604020202020204" pitchFamily="34" charset="0"/>
                <a:cs typeface="Arial" panose="020B0604020202020204" pitchFamily="34" charset="0"/>
              </a:rPr>
              <a:t>VALUTARE SE IL SOGGETTO E’ COSCIENTE O INCOSCIENTE</a:t>
            </a:r>
          </a:p>
          <a:p>
            <a:r>
              <a:rPr lang="it-IT" sz="1200" b="1" dirty="0">
                <a:solidFill>
                  <a:srgbClr val="002060"/>
                </a:solidFill>
                <a:latin typeface="Arial" panose="020B0604020202020204" pitchFamily="34" charset="0"/>
                <a:cs typeface="Arial" panose="020B0604020202020204" pitchFamily="34" charset="0"/>
              </a:rPr>
              <a:t>FARE DOMANDE UTILI PER CAPIRE SE IL SOGGETTO E’ ORIENTATO O DISORIENTATO</a:t>
            </a:r>
          </a:p>
          <a:p>
            <a:r>
              <a:rPr lang="it-IT" sz="1200" b="1" dirty="0">
                <a:solidFill>
                  <a:srgbClr val="002060"/>
                </a:solidFill>
                <a:latin typeface="Arial" panose="020B0604020202020204" pitchFamily="34" charset="0"/>
                <a:cs typeface="Arial" panose="020B0604020202020204" pitchFamily="34" charset="0"/>
              </a:rPr>
              <a:t>CERCARE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CAPIRE SE E’ LA PRIMA VOLTA CHE ACCADE</a:t>
            </a:r>
          </a:p>
          <a:p>
            <a:r>
              <a:rPr lang="it-IT" sz="1200" b="1" dirty="0">
                <a:solidFill>
                  <a:srgbClr val="002060"/>
                </a:solidFill>
                <a:latin typeface="Arial" panose="020B0604020202020204" pitchFamily="34" charset="0"/>
                <a:cs typeface="Arial" panose="020B0604020202020204" pitchFamily="34" charset="0"/>
              </a:rPr>
              <a:t>DA QUANTO TEMPO SONO INSORTI I SINTOMI</a:t>
            </a:r>
          </a:p>
          <a:p>
            <a:r>
              <a:rPr lang="it-IT" sz="1200" b="1" dirty="0">
                <a:solidFill>
                  <a:srgbClr val="002060"/>
                </a:solidFill>
                <a:latin typeface="Arial" panose="020B0604020202020204" pitchFamily="34" charset="0"/>
                <a:cs typeface="Arial" panose="020B0604020202020204" pitchFamily="34" charset="0"/>
              </a:rPr>
              <a:t>L’ENTITA’ E L’INSORGENZA DEL MALORE (dolore costante, fitte, se è aumentato, diminuito dal momento in cui è</a:t>
            </a:r>
          </a:p>
          <a:p>
            <a:r>
              <a:rPr lang="it-IT" sz="1200" b="1" dirty="0">
                <a:solidFill>
                  <a:srgbClr val="002060"/>
                </a:solidFill>
                <a:latin typeface="Arial" panose="020B0604020202020204" pitchFamily="34" charset="0"/>
                <a:cs typeface="Arial" panose="020B0604020202020204" pitchFamily="34" charset="0"/>
              </a:rPr>
              <a:t>Insorto, se si è irradiato o è rimasto sempre in uno stesso </a:t>
            </a:r>
            <a:r>
              <a:rPr lang="it-IT" sz="1200" b="1" dirty="0" err="1">
                <a:solidFill>
                  <a:srgbClr val="002060"/>
                </a:solidFill>
                <a:latin typeface="Arial" panose="020B0604020202020204" pitchFamily="34" charset="0"/>
                <a:cs typeface="Arial" panose="020B0604020202020204" pitchFamily="34" charset="0"/>
              </a:rPr>
              <a:t>punto…</a:t>
            </a:r>
            <a:r>
              <a:rPr lang="it-IT" sz="1200" b="1" dirty="0">
                <a:solidFill>
                  <a:srgbClr val="002060"/>
                </a:solidFill>
                <a:latin typeface="Arial" panose="020B0604020202020204" pitchFamily="34" charset="0"/>
                <a:cs typeface="Arial" panose="020B0604020202020204" pitchFamily="34" charset="0"/>
              </a:rPr>
              <a:t>)</a:t>
            </a:r>
          </a:p>
          <a:p>
            <a:r>
              <a:rPr lang="it-IT" sz="1200" b="1" dirty="0">
                <a:solidFill>
                  <a:srgbClr val="002060"/>
                </a:solidFill>
                <a:latin typeface="Arial" panose="020B0604020202020204" pitchFamily="34" charset="0"/>
                <a:cs typeface="Arial" panose="020B0604020202020204" pitchFamily="34" charset="0"/>
              </a:rPr>
              <a:t>CHIEDERE SE ESISTONO PATOLOGIE DEL SOGGETTO O FAMILIARI</a:t>
            </a:r>
          </a:p>
          <a:p>
            <a:r>
              <a:rPr lang="it-IT" sz="1200" b="1" dirty="0">
                <a:solidFill>
                  <a:srgbClr val="002060"/>
                </a:solidFill>
                <a:latin typeface="Arial" panose="020B0604020202020204" pitchFamily="34" charset="0"/>
                <a:cs typeface="Arial" panose="020B0604020202020204" pitchFamily="34" charset="0"/>
              </a:rPr>
              <a:t>VALUTARE TEMPERATURA E COLORE DELLA CUTE</a:t>
            </a:r>
          </a:p>
          <a:p>
            <a:r>
              <a:rPr lang="it-IT" sz="1200" b="1" dirty="0">
                <a:solidFill>
                  <a:srgbClr val="FF0000"/>
                </a:solidFill>
                <a:latin typeface="Arial" panose="020B0604020202020204" pitchFamily="34" charset="0"/>
                <a:cs typeface="Arial" panose="020B0604020202020204" pitchFamily="34" charset="0"/>
              </a:rPr>
              <a:t>CERCARE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VERIFICARE SE ESISTONO DIFFICOLTA’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a:t>
            </a:r>
          </a:p>
          <a:p>
            <a:r>
              <a:rPr lang="it-IT" sz="1200" b="1" dirty="0">
                <a:solidFill>
                  <a:srgbClr val="002060"/>
                </a:solidFill>
                <a:latin typeface="Arial" panose="020B0604020202020204" pitchFamily="34" charset="0"/>
                <a:cs typeface="Arial" panose="020B0604020202020204" pitchFamily="34" charset="0"/>
              </a:rPr>
              <a:t>PAROLA, MOVIMENTO, VISTA</a:t>
            </a:r>
          </a:p>
          <a:p>
            <a:r>
              <a:rPr lang="it-IT" sz="1200" b="1" dirty="0">
                <a:solidFill>
                  <a:srgbClr val="002060"/>
                </a:solidFill>
                <a:latin typeface="Arial" panose="020B0604020202020204" pitchFamily="34" charset="0"/>
                <a:cs typeface="Arial" panose="020B0604020202020204" pitchFamily="34" charset="0"/>
              </a:rPr>
              <a:t>PROVARE A VERIFICARE CAPACITA’ E FORZA DEL SOGGETTO</a:t>
            </a:r>
          </a:p>
          <a:p>
            <a:r>
              <a:rPr lang="it-IT" sz="1200" b="1" dirty="0">
                <a:solidFill>
                  <a:srgbClr val="FF0000"/>
                </a:solidFill>
                <a:latin typeface="Arial" panose="020B0604020202020204" pitchFamily="34" charset="0"/>
                <a:cs typeface="Arial" panose="020B0604020202020204" pitchFamily="34" charset="0"/>
              </a:rPr>
              <a:t>RIFERIRE AL 112</a:t>
            </a:r>
          </a:p>
          <a:p>
            <a:endParaRPr lang="it-IT" sz="1400" b="1" dirty="0">
              <a:solidFill>
                <a:srgbClr val="002060"/>
              </a:solidFill>
            </a:endParaRPr>
          </a:p>
          <a:p>
            <a:endParaRPr lang="it-IT" sz="1400" b="1" dirty="0">
              <a:solidFill>
                <a:srgbClr val="FF0000"/>
              </a:solidFill>
            </a:endParaRPr>
          </a:p>
        </p:txBody>
      </p:sp>
      <p:sp>
        <p:nvSpPr>
          <p:cNvPr id="7" name="Parentesi graffa chiusa 6"/>
          <p:cNvSpPr/>
          <p:nvPr/>
        </p:nvSpPr>
        <p:spPr>
          <a:xfrm>
            <a:off x="4976618" y="4077072"/>
            <a:ext cx="459478" cy="105979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CasellaDiTesto 7"/>
          <p:cNvSpPr txBox="1"/>
          <p:nvPr/>
        </p:nvSpPr>
        <p:spPr>
          <a:xfrm>
            <a:off x="5652120" y="4237635"/>
            <a:ext cx="2808312" cy="461665"/>
          </a:xfrm>
          <a:prstGeom prst="rect">
            <a:avLst/>
          </a:prstGeom>
          <a:noFill/>
        </p:spPr>
        <p:txBody>
          <a:bodyPr wrap="square" rtlCol="0">
            <a:spAutoFit/>
          </a:bodyPr>
          <a:lstStyle/>
          <a:p>
            <a:r>
              <a:rPr lang="it-IT" sz="1200" b="1" dirty="0">
                <a:solidFill>
                  <a:srgbClr val="FF0000"/>
                </a:solidFill>
                <a:latin typeface="Arial" panose="020B0604020202020204" pitchFamily="34" charset="0"/>
                <a:cs typeface="Arial" panose="020B0604020202020204" pitchFamily="34" charset="0"/>
              </a:rPr>
              <a:t>VALUTAZIONE DEFINITA</a:t>
            </a:r>
          </a:p>
          <a:p>
            <a:r>
              <a:rPr lang="it-IT" sz="1200" b="1" dirty="0">
                <a:solidFill>
                  <a:srgbClr val="FF0000"/>
                </a:solidFill>
                <a:latin typeface="Arial" panose="020B0604020202020204" pitchFamily="34" charset="0"/>
                <a:cs typeface="Arial" panose="020B0604020202020204" pitchFamily="34" charset="0"/>
              </a:rPr>
              <a:t>SCALA DI GLASGOW</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193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b="1" dirty="0">
                <a:solidFill>
                  <a:srgbClr val="FF0000"/>
                </a:solidFill>
              </a:rPr>
              <a:t>PRIMO SOCCORSO</a:t>
            </a:r>
          </a:p>
        </p:txBody>
      </p:sp>
      <p:pic>
        <p:nvPicPr>
          <p:cNvPr id="4" name="Immagine 3" descr="10589504-furbul-cg-carattere-accanto-a-un-grande-punto-interrogativo.jpg"/>
          <p:cNvPicPr>
            <a:picLocks noChangeAspect="1"/>
          </p:cNvPicPr>
          <p:nvPr/>
        </p:nvPicPr>
        <p:blipFill>
          <a:blip r:embed="rId2" cstate="print"/>
          <a:stretch>
            <a:fillRect/>
          </a:stretch>
        </p:blipFill>
        <p:spPr>
          <a:xfrm>
            <a:off x="2233852" y="1772816"/>
            <a:ext cx="4209256" cy="420925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503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64588" y="404664"/>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384957" y="1268760"/>
            <a:ext cx="8424936" cy="5693866"/>
          </a:xfrm>
          <a:prstGeom prst="rect">
            <a:avLst/>
          </a:prstGeom>
          <a:noFill/>
        </p:spPr>
        <p:txBody>
          <a:bodyPr wrap="square" rtlCol="0">
            <a:spAutoFit/>
          </a:bodyPr>
          <a:lstStyle/>
          <a:p>
            <a:r>
              <a:rPr lang="it-IT" sz="1400" b="1" dirty="0">
                <a:solidFill>
                  <a:srgbClr val="FF0000"/>
                </a:solidFill>
              </a:rPr>
              <a:t>LIPOTIMIA: </a:t>
            </a:r>
            <a:r>
              <a:rPr lang="it-IT" sz="1400" b="1" dirty="0">
                <a:solidFill>
                  <a:srgbClr val="002060"/>
                </a:solidFill>
              </a:rPr>
              <a:t>svenimento causato da calo della pressione dovuto a fattori ambientali, debilitazione da digiuno, eccessivi sforzi fisici, dolore, si risolve in pochi minuti.</a:t>
            </a:r>
          </a:p>
          <a:p>
            <a:r>
              <a:rPr lang="it-IT" sz="1400" b="1" dirty="0">
                <a:solidFill>
                  <a:srgbClr val="FF0000"/>
                </a:solidFill>
              </a:rPr>
              <a:t>SINCOPE:</a:t>
            </a:r>
            <a:r>
              <a:rPr lang="it-IT" sz="1400" b="1" dirty="0">
                <a:solidFill>
                  <a:srgbClr val="002060"/>
                </a:solidFill>
              </a:rPr>
              <a:t> svenimento che non si risolve in pochi minuti, il calo di pressione può essere causato da problemi cardiaci, elettrocuzione (brusca immersione in acque molto fredde), ipotensione ortostatica (passaggio dalla posizione orizzontale a quella verticale dove sono difettosi i meccanismi che regolano questo movimento)</a:t>
            </a:r>
          </a:p>
          <a:p>
            <a:r>
              <a:rPr lang="it-IT" sz="1400" b="1" dirty="0">
                <a:solidFill>
                  <a:srgbClr val="FF0000"/>
                </a:solidFill>
              </a:rPr>
              <a:t>COLLASSO CARDIO-CIRCOLATORIO: </a:t>
            </a:r>
            <a:r>
              <a:rPr lang="it-IT" sz="1400" b="1" dirty="0">
                <a:solidFill>
                  <a:srgbClr val="002060"/>
                </a:solidFill>
              </a:rPr>
              <a:t>è una sindrome da insufficienza cardiocircolatoria provocata da turbe del ritmo cardiaco,stati tossici e infettivi, gravi disidratazioni.</a:t>
            </a:r>
          </a:p>
          <a:p>
            <a:r>
              <a:rPr lang="it-IT" sz="1400" b="1" dirty="0">
                <a:solidFill>
                  <a:srgbClr val="FF0000"/>
                </a:solidFill>
              </a:rPr>
              <a:t>CONGESTIONE CEREBRALE:</a:t>
            </a:r>
            <a:r>
              <a:rPr lang="it-IT" sz="1400" b="1" dirty="0">
                <a:solidFill>
                  <a:srgbClr val="002060"/>
                </a:solidFill>
              </a:rPr>
              <a:t>si ha quando c’è una eccessiva concentrazione di sangue in un organo o in parte di esso (per colpo di sole,di calore, intossicazione di alcolici, ipertensione).</a:t>
            </a:r>
          </a:p>
          <a:p>
            <a:r>
              <a:rPr lang="it-IT" sz="1400" b="1" dirty="0">
                <a:solidFill>
                  <a:srgbClr val="FF0000"/>
                </a:solidFill>
              </a:rPr>
              <a:t>ICTUS CEREBRALE: </a:t>
            </a:r>
            <a:r>
              <a:rPr lang="it-IT" sz="1400" b="1" dirty="0">
                <a:solidFill>
                  <a:srgbClr val="002060"/>
                </a:solidFill>
              </a:rPr>
              <a:t>emorragico (rottura di un vaso) ischemico (ostruzione di un vaso) embolia (anche l’embolo può provocare occlusione).</a:t>
            </a:r>
          </a:p>
          <a:p>
            <a:r>
              <a:rPr lang="it-IT" sz="1400" b="1" dirty="0">
                <a:solidFill>
                  <a:srgbClr val="FF0000"/>
                </a:solidFill>
              </a:rPr>
              <a:t>CARDIOPATIE ISCHEMICHE: </a:t>
            </a:r>
            <a:r>
              <a:rPr lang="it-IT" sz="1400" b="1" dirty="0">
                <a:solidFill>
                  <a:srgbClr val="C00000"/>
                </a:solidFill>
              </a:rPr>
              <a:t>ANGINA PECTORIS </a:t>
            </a:r>
            <a:r>
              <a:rPr lang="it-IT" sz="1400" b="1" dirty="0">
                <a:solidFill>
                  <a:srgbClr val="002060"/>
                </a:solidFill>
              </a:rPr>
              <a:t>(ostruzione temporanea di uno o più vasi) </a:t>
            </a:r>
            <a:r>
              <a:rPr lang="it-IT" sz="1400" b="1" dirty="0">
                <a:solidFill>
                  <a:srgbClr val="C00000"/>
                </a:solidFill>
              </a:rPr>
              <a:t>INFARTO </a:t>
            </a:r>
            <a:r>
              <a:rPr lang="it-IT" sz="1400" b="1" dirty="0">
                <a:solidFill>
                  <a:srgbClr val="002060"/>
                </a:solidFill>
              </a:rPr>
              <a:t>(ostruzione prolungata che porta a necrosi dei tessuti o rottura dei vasi che porta a emorragia).</a:t>
            </a:r>
          </a:p>
          <a:p>
            <a:r>
              <a:rPr lang="it-IT" sz="1400" b="1" dirty="0">
                <a:solidFill>
                  <a:srgbClr val="FF0000"/>
                </a:solidFill>
              </a:rPr>
              <a:t>EDEMA POLMONARE ACUTO:  </a:t>
            </a:r>
            <a:r>
              <a:rPr lang="it-IT" sz="1400" b="1" dirty="0">
                <a:solidFill>
                  <a:srgbClr val="002060"/>
                </a:solidFill>
              </a:rPr>
              <a:t>eccesso di liquidi nei tessuti, quando si ha nei polmoni è liquido plasmatico trasudato dagli alveoli, può essere causato da gas tossici, avvelenamenti, insufficienza cardiaca.</a:t>
            </a:r>
          </a:p>
          <a:p>
            <a:r>
              <a:rPr lang="it-IT" sz="1400" b="1" dirty="0">
                <a:solidFill>
                  <a:srgbClr val="FF0000"/>
                </a:solidFill>
              </a:rPr>
              <a:t>BRONCHITE CRONICA: </a:t>
            </a:r>
            <a:r>
              <a:rPr lang="it-IT" sz="1400" b="1" dirty="0">
                <a:solidFill>
                  <a:srgbClr val="002060"/>
                </a:solidFill>
              </a:rPr>
              <a:t>flusso dell’aria alterato dall’eccessiva presenza di muco.</a:t>
            </a:r>
          </a:p>
          <a:p>
            <a:r>
              <a:rPr lang="it-IT" sz="1400" b="1" dirty="0">
                <a:solidFill>
                  <a:srgbClr val="FF0000"/>
                </a:solidFill>
              </a:rPr>
              <a:t>ENFISEMA: </a:t>
            </a:r>
            <a:r>
              <a:rPr lang="it-IT" sz="1400" b="1" dirty="0">
                <a:solidFill>
                  <a:srgbClr val="002060"/>
                </a:solidFill>
              </a:rPr>
              <a:t>superficie di scambio ridotta da rottura delle pareti di bronchioli e alveoli.</a:t>
            </a:r>
          </a:p>
          <a:p>
            <a:r>
              <a:rPr lang="it-IT" sz="1400" b="1" dirty="0">
                <a:solidFill>
                  <a:srgbClr val="FF0000"/>
                </a:solidFill>
              </a:rPr>
              <a:t>ASMA BRONCHIALE: </a:t>
            </a:r>
            <a:r>
              <a:rPr lang="it-IT" sz="1400" b="1" dirty="0">
                <a:solidFill>
                  <a:srgbClr val="002060"/>
                </a:solidFill>
              </a:rPr>
              <a:t>difficoltà di respirazione dovuta a irritazione delle mucose alveolari che per reazioni allergiche o infezioni, producono molto muco che intrappola l’aria nei polmoni.</a:t>
            </a: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65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77D374-5F52-EC29-A942-6DB779D3D6D6}"/>
              </a:ext>
            </a:extLst>
          </p:cNvPr>
          <p:cNvSpPr>
            <a:spLocks noGrp="1"/>
          </p:cNvSpPr>
          <p:nvPr>
            <p:ph type="title"/>
          </p:nvPr>
        </p:nvSpPr>
        <p:spPr/>
        <p:txBody>
          <a:bodyPr/>
          <a:lstStyle/>
          <a:p>
            <a:pPr algn="ctr"/>
            <a:r>
              <a:rPr lang="it-IT" dirty="0">
                <a:solidFill>
                  <a:srgbClr val="FF0000"/>
                </a:solidFill>
              </a:rPr>
              <a:t>ICTUS</a:t>
            </a:r>
          </a:p>
        </p:txBody>
      </p:sp>
      <p:sp>
        <p:nvSpPr>
          <p:cNvPr id="3" name="Segnaposto piè di pagina 2">
            <a:extLst>
              <a:ext uri="{FF2B5EF4-FFF2-40B4-BE49-F238E27FC236}">
                <a16:creationId xmlns:a16="http://schemas.microsoft.com/office/drawing/2014/main" id="{8F93CD85-0C31-8931-05CE-3264DA6F9B4C}"/>
              </a:ext>
            </a:extLst>
          </p:cNvPr>
          <p:cNvSpPr>
            <a:spLocks noGrp="1"/>
          </p:cNvSpPr>
          <p:nvPr>
            <p:ph type="ftr" sz="quarter" idx="11"/>
          </p:nvPr>
        </p:nvSpPr>
        <p:spPr/>
        <p:txBody>
          <a:bodyPr/>
          <a:lstStyle/>
          <a:p>
            <a:pPr>
              <a:defRPr/>
            </a:pPr>
            <a:r>
              <a:rPr lang="en-GB">
                <a:solidFill>
                  <a:srgbClr val="FFFFFF"/>
                </a:solidFill>
              </a:rPr>
              <a:t>Prometeo srl</a:t>
            </a:r>
          </a:p>
        </p:txBody>
      </p:sp>
      <p:sp>
        <p:nvSpPr>
          <p:cNvPr id="4" name="Segnaposto numero diapositiva 3">
            <a:extLst>
              <a:ext uri="{FF2B5EF4-FFF2-40B4-BE49-F238E27FC236}">
                <a16:creationId xmlns:a16="http://schemas.microsoft.com/office/drawing/2014/main" id="{16CB2584-7958-846A-D891-F301BEFFE13A}"/>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75</a:t>
            </a:fld>
            <a:endParaRPr lang="en-GB" altLang="it-IT">
              <a:solidFill>
                <a:srgbClr val="FFFFFF"/>
              </a:solidFill>
            </a:endParaRPr>
          </a:p>
        </p:txBody>
      </p:sp>
      <p:pic>
        <p:nvPicPr>
          <p:cNvPr id="6" name="Immagine 5">
            <a:extLst>
              <a:ext uri="{FF2B5EF4-FFF2-40B4-BE49-F238E27FC236}">
                <a16:creationId xmlns:a16="http://schemas.microsoft.com/office/drawing/2014/main" id="{1CAAAB72-0935-CF56-A2A0-6286240AA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690689"/>
            <a:ext cx="2148047" cy="3284984"/>
          </a:xfrm>
          <a:prstGeom prst="rect">
            <a:avLst/>
          </a:prstGeom>
        </p:spPr>
      </p:pic>
      <p:pic>
        <p:nvPicPr>
          <p:cNvPr id="8" name="Immagine 7" descr="Immagine che contiene testo, persona&#10;&#10;Descrizione generata automaticamente">
            <a:extLst>
              <a:ext uri="{FF2B5EF4-FFF2-40B4-BE49-F238E27FC236}">
                <a16:creationId xmlns:a16="http://schemas.microsoft.com/office/drawing/2014/main" id="{9ADE676F-BC93-E62C-9A07-0023AD1A5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450" y="2185369"/>
            <a:ext cx="3251200" cy="2260600"/>
          </a:xfrm>
          <a:prstGeom prst="rect">
            <a:avLst/>
          </a:prstGeom>
        </p:spPr>
      </p:pic>
    </p:spTree>
    <p:extLst>
      <p:ext uri="{BB962C8B-B14F-4D97-AF65-F5344CB8AC3E}">
        <p14:creationId xmlns:p14="http://schemas.microsoft.com/office/powerpoint/2010/main" val="1301203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B14440-76DD-2A65-8702-206DC963A5F6}"/>
              </a:ext>
            </a:extLst>
          </p:cNvPr>
          <p:cNvSpPr>
            <a:spLocks noGrp="1"/>
          </p:cNvSpPr>
          <p:nvPr>
            <p:ph type="title"/>
          </p:nvPr>
        </p:nvSpPr>
        <p:spPr>
          <a:xfrm>
            <a:off x="764121" y="332656"/>
            <a:ext cx="7615758" cy="831625"/>
          </a:xfrm>
        </p:spPr>
        <p:txBody>
          <a:bodyPr>
            <a:normAutofit/>
          </a:bodyPr>
          <a:lstStyle/>
          <a:p>
            <a:pPr algn="ctr"/>
            <a:r>
              <a:rPr lang="it-IT" sz="4000" dirty="0">
                <a:solidFill>
                  <a:srgbClr val="FF0000"/>
                </a:solidFill>
              </a:rPr>
              <a:t>PATOLOGIE CARDIACHE</a:t>
            </a:r>
          </a:p>
        </p:txBody>
      </p:sp>
      <p:sp>
        <p:nvSpPr>
          <p:cNvPr id="3" name="Segnaposto piè di pagina 2">
            <a:extLst>
              <a:ext uri="{FF2B5EF4-FFF2-40B4-BE49-F238E27FC236}">
                <a16:creationId xmlns:a16="http://schemas.microsoft.com/office/drawing/2014/main" id="{A1C2EC98-5EF1-7D02-D33E-BC5106C60789}"/>
              </a:ext>
            </a:extLst>
          </p:cNvPr>
          <p:cNvSpPr>
            <a:spLocks noGrp="1"/>
          </p:cNvSpPr>
          <p:nvPr>
            <p:ph type="ftr" sz="quarter" idx="11"/>
          </p:nvPr>
        </p:nvSpPr>
        <p:spPr/>
        <p:txBody>
          <a:bodyPr/>
          <a:lstStyle/>
          <a:p>
            <a:pPr>
              <a:defRPr/>
            </a:pPr>
            <a:r>
              <a:rPr lang="en-GB">
                <a:solidFill>
                  <a:srgbClr val="FFFFFF"/>
                </a:solidFill>
              </a:rPr>
              <a:t>Prometeo srl</a:t>
            </a:r>
          </a:p>
        </p:txBody>
      </p:sp>
      <p:sp>
        <p:nvSpPr>
          <p:cNvPr id="4" name="Segnaposto numero diapositiva 3">
            <a:extLst>
              <a:ext uri="{FF2B5EF4-FFF2-40B4-BE49-F238E27FC236}">
                <a16:creationId xmlns:a16="http://schemas.microsoft.com/office/drawing/2014/main" id="{A7B379CA-747C-AC76-074D-A43A4CDFB693}"/>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76</a:t>
            </a:fld>
            <a:endParaRPr lang="en-GB" altLang="it-IT">
              <a:solidFill>
                <a:srgbClr val="FFFFFF"/>
              </a:solidFill>
            </a:endParaRPr>
          </a:p>
        </p:txBody>
      </p:sp>
      <p:pic>
        <p:nvPicPr>
          <p:cNvPr id="6" name="Immagine 5">
            <a:extLst>
              <a:ext uri="{FF2B5EF4-FFF2-40B4-BE49-F238E27FC236}">
                <a16:creationId xmlns:a16="http://schemas.microsoft.com/office/drawing/2014/main" id="{86AA03FF-B5C1-2752-1E20-9AFBCF845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493" y="1340768"/>
            <a:ext cx="2442954" cy="2187720"/>
          </a:xfrm>
          <a:prstGeom prst="rect">
            <a:avLst/>
          </a:prstGeom>
        </p:spPr>
      </p:pic>
      <p:pic>
        <p:nvPicPr>
          <p:cNvPr id="8" name="Immagine 7">
            <a:extLst>
              <a:ext uri="{FF2B5EF4-FFF2-40B4-BE49-F238E27FC236}">
                <a16:creationId xmlns:a16="http://schemas.microsoft.com/office/drawing/2014/main" id="{7C25B259-2F65-5303-A5B1-8985E907D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560" y="1753578"/>
            <a:ext cx="3333750" cy="3162300"/>
          </a:xfrm>
          <a:prstGeom prst="rect">
            <a:avLst/>
          </a:prstGeom>
        </p:spPr>
      </p:pic>
      <p:pic>
        <p:nvPicPr>
          <p:cNvPr id="10" name="Immagine 9">
            <a:extLst>
              <a:ext uri="{FF2B5EF4-FFF2-40B4-BE49-F238E27FC236}">
                <a16:creationId xmlns:a16="http://schemas.microsoft.com/office/drawing/2014/main" id="{870A9294-57D4-65A6-0EA5-DB2D24C16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40" y="3585731"/>
            <a:ext cx="3052679" cy="2050383"/>
          </a:xfrm>
          <a:prstGeom prst="rect">
            <a:avLst/>
          </a:prstGeom>
        </p:spPr>
      </p:pic>
    </p:spTree>
    <p:extLst>
      <p:ext uri="{BB962C8B-B14F-4D97-AF65-F5344CB8AC3E}">
        <p14:creationId xmlns:p14="http://schemas.microsoft.com/office/powerpoint/2010/main" val="2456831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09E3D8CB-8E8C-4EFD-9E7B-03DAA609E21F}"/>
              </a:ext>
            </a:extLst>
          </p:cNvPr>
          <p:cNvSpPr>
            <a:spLocks noChangeArrowheads="1"/>
          </p:cNvSpPr>
          <p:nvPr/>
        </p:nvSpPr>
        <p:spPr bwMode="auto">
          <a:xfrm>
            <a:off x="395536" y="404664"/>
            <a:ext cx="8051453" cy="440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4400" dirty="0">
                <a:solidFill>
                  <a:srgbClr val="FF0000"/>
                </a:solidFill>
                <a:latin typeface="Calibri" panose="020F0502020204030204" pitchFamily="34" charset="0"/>
                <a:cs typeface="Calibri" panose="020F0502020204030204" pitchFamily="34" charset="0"/>
              </a:rPr>
              <a:t>Attacco asmatico</a:t>
            </a:r>
          </a:p>
          <a:p>
            <a:pPr algn="just">
              <a:spcBef>
                <a:spcPct val="0"/>
              </a:spcBef>
              <a:buFontTx/>
              <a:buNone/>
            </a:pPr>
            <a:endParaRPr lang="it-IT" altLang="it-IT" sz="2400" dirty="0">
              <a:solidFill>
                <a:srgbClr val="000000"/>
              </a:solidFill>
              <a:latin typeface="Arial" panose="020B0604020202020204" pitchFamily="34" charset="0"/>
            </a:endParaRPr>
          </a:p>
          <a:p>
            <a:pPr algn="just">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L’asma è una malattia caratterizzata da una infiammazione delle vie aeree e da una </a:t>
            </a:r>
            <a:r>
              <a:rPr lang="it-IT" altLang="it-IT" sz="2000" b="1" dirty="0" err="1">
                <a:solidFill>
                  <a:srgbClr val="002060"/>
                </a:solidFill>
                <a:latin typeface="Calibri" panose="020F0502020204030204" pitchFamily="34" charset="0"/>
                <a:cs typeface="Calibri" panose="020F0502020204030204" pitchFamily="34" charset="0"/>
              </a:rPr>
              <a:t>iper</a:t>
            </a:r>
            <a:r>
              <a:rPr lang="it-IT" altLang="it-IT" sz="2000" b="1" dirty="0">
                <a:solidFill>
                  <a:srgbClr val="002060"/>
                </a:solidFill>
                <a:latin typeface="Calibri" panose="020F0502020204030204" pitchFamily="34" charset="0"/>
                <a:cs typeface="Calibri" panose="020F0502020204030204" pitchFamily="34" charset="0"/>
              </a:rPr>
              <a:t>-reattività della muscolatura bronchiale a diversi stimoli con conseguente riduzione del calibro dei bronchi</a:t>
            </a:r>
          </a:p>
          <a:p>
            <a:pPr algn="just">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L’attacco asmatico si caratterizza per un diverso grado di ostruzione delle vie aeree e può portare  all’arresto respiratorio</a:t>
            </a:r>
          </a:p>
          <a:p>
            <a:pPr algn="just">
              <a:spcBef>
                <a:spcPct val="0"/>
              </a:spcBef>
              <a:buFontTx/>
              <a:buNone/>
            </a:pPr>
            <a:r>
              <a:rPr lang="it-IT" altLang="it-IT" sz="2400" dirty="0">
                <a:solidFill>
                  <a:srgbClr val="FF0000"/>
                </a:solidFill>
                <a:latin typeface="Calibri" panose="020F0502020204030204" pitchFamily="34" charset="0"/>
                <a:cs typeface="Calibri" panose="020F0502020204030204" pitchFamily="34" charset="0"/>
              </a:rPr>
              <a:t>Cosa può scatenare l’attacco asmatico?</a:t>
            </a:r>
            <a:endParaRPr lang="it-IT" altLang="it-IT" sz="2400" dirty="0">
              <a:solidFill>
                <a:schemeClr val="tx2">
                  <a:lumMod val="50000"/>
                </a:schemeClr>
              </a:solidFill>
              <a:latin typeface="Calibri" panose="020F0502020204030204" pitchFamily="34" charset="0"/>
              <a:cs typeface="Calibri" panose="020F0502020204030204" pitchFamily="34" charset="0"/>
            </a:endParaRPr>
          </a:p>
          <a:p>
            <a:pPr algn="just">
              <a:spcBef>
                <a:spcPct val="0"/>
              </a:spcBef>
              <a:buFontTx/>
              <a:buNone/>
            </a:pPr>
            <a:r>
              <a:rPr lang="it-IT" altLang="it-IT" sz="2400" dirty="0">
                <a:solidFill>
                  <a:schemeClr val="tx2">
                    <a:lumMod val="50000"/>
                  </a:schemeClr>
                </a:solidFill>
                <a:latin typeface="Calibri" panose="020F0502020204030204" pitchFamily="34" charset="0"/>
                <a:cs typeface="Calibri" panose="020F0502020204030204" pitchFamily="34" charset="0"/>
              </a:rPr>
              <a:t> </a:t>
            </a:r>
            <a:r>
              <a:rPr lang="it-IT" altLang="it-IT" sz="2000" b="1" dirty="0">
                <a:solidFill>
                  <a:srgbClr val="002060"/>
                </a:solidFill>
                <a:latin typeface="Calibri" panose="020F0502020204030204" pitchFamily="34" charset="0"/>
                <a:cs typeface="Calibri" panose="020F0502020204030204" pitchFamily="34" charset="0"/>
              </a:rPr>
              <a:t>reazioni allergiche, infezioni</a:t>
            </a:r>
          </a:p>
          <a:p>
            <a:pPr algn="just">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 inalazioni di sostanze irritanti (vapori, </a:t>
            </a:r>
            <a:r>
              <a:rPr lang="it-IT" altLang="it-IT" sz="2000" b="1" dirty="0" err="1">
                <a:solidFill>
                  <a:srgbClr val="002060"/>
                </a:solidFill>
                <a:latin typeface="Calibri" panose="020F0502020204030204" pitchFamily="34" charset="0"/>
                <a:cs typeface="Calibri" panose="020F0502020204030204" pitchFamily="34" charset="0"/>
              </a:rPr>
              <a:t>solventi,fumi</a:t>
            </a:r>
            <a:r>
              <a:rPr lang="it-IT" altLang="it-IT" sz="2000" b="1" dirty="0">
                <a:solidFill>
                  <a:srgbClr val="002060"/>
                </a:solidFill>
                <a:latin typeface="Calibri" panose="020F0502020204030204" pitchFamily="34" charset="0"/>
                <a:cs typeface="Calibri" panose="020F0502020204030204" pitchFamily="34" charset="0"/>
              </a:rPr>
              <a:t>)</a:t>
            </a:r>
          </a:p>
          <a:p>
            <a:pPr algn="just">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 stress, esercizio fisico, emotività</a:t>
            </a:r>
          </a:p>
          <a:p>
            <a:pPr algn="just">
              <a:spcBef>
                <a:spcPct val="0"/>
              </a:spcBef>
              <a:buFontTx/>
              <a:buNone/>
            </a:pPr>
            <a:endParaRPr lang="it-IT" altLang="it-IT" sz="2400" dirty="0">
              <a:solidFill>
                <a:schemeClr val="tx2">
                  <a:lumMod val="50000"/>
                </a:schemeClr>
              </a:solidFill>
              <a:latin typeface="Arial" panose="020B0604020202020204" pitchFamily="34" charset="0"/>
            </a:endParaRPr>
          </a:p>
        </p:txBody>
      </p:sp>
      <p:sp>
        <p:nvSpPr>
          <p:cNvPr id="5" name="Segnaposto piè di pagina 4">
            <a:extLst>
              <a:ext uri="{FF2B5EF4-FFF2-40B4-BE49-F238E27FC236}">
                <a16:creationId xmlns:a16="http://schemas.microsoft.com/office/drawing/2014/main" id="{0DCE74F6-551D-4691-A165-0F825923E78A}"/>
              </a:ext>
            </a:extLst>
          </p:cNvPr>
          <p:cNvSpPr>
            <a:spLocks noGrp="1"/>
          </p:cNvSpPr>
          <p:nvPr>
            <p:ph type="ftr" sz="quarter" idx="11"/>
          </p:nvPr>
        </p:nvSpPr>
        <p:spPr/>
        <p:txBody>
          <a:bodyPr/>
          <a:lstStyle/>
          <a:p>
            <a:pPr>
              <a:defRPr/>
            </a:pPr>
            <a:r>
              <a:rPr lang="en-GB">
                <a:solidFill>
                  <a:srgbClr val="FFFFFF"/>
                </a:solidFill>
              </a:rPr>
              <a:t>Prometeo srl</a:t>
            </a:r>
          </a:p>
        </p:txBody>
      </p:sp>
      <p:sp>
        <p:nvSpPr>
          <p:cNvPr id="9" name="Segnaposto numero diapositiva 8">
            <a:extLst>
              <a:ext uri="{FF2B5EF4-FFF2-40B4-BE49-F238E27FC236}">
                <a16:creationId xmlns:a16="http://schemas.microsoft.com/office/drawing/2014/main" id="{3F3DAC57-9DBB-401F-89B3-40747EC48EA9}"/>
              </a:ext>
            </a:extLst>
          </p:cNvPr>
          <p:cNvSpPr>
            <a:spLocks noGrp="1"/>
          </p:cNvSpPr>
          <p:nvPr>
            <p:ph type="sldNum" sz="quarter" idx="12"/>
          </p:nvPr>
        </p:nvSpPr>
        <p:spPr/>
        <p:txBody>
          <a:bodyPr/>
          <a:lstStyle/>
          <a:p>
            <a:pPr>
              <a:defRPr/>
            </a:pPr>
            <a:fld id="{1A4E1730-83FC-4B73-9F13-C7B69EBC1469}" type="slidenum">
              <a:rPr lang="en-GB" altLang="it-IT" smtClean="0">
                <a:solidFill>
                  <a:srgbClr val="FFFFFF"/>
                </a:solidFill>
              </a:rPr>
              <a:pPr>
                <a:defRPr/>
              </a:pPr>
              <a:t>77</a:t>
            </a:fld>
            <a:endParaRPr lang="en-GB" altLang="it-IT">
              <a:solidFill>
                <a:srgbClr val="FFFFFF"/>
              </a:solidFill>
            </a:endParaRPr>
          </a:p>
        </p:txBody>
      </p:sp>
    </p:spTree>
    <p:extLst>
      <p:ext uri="{BB962C8B-B14F-4D97-AF65-F5344CB8AC3E}">
        <p14:creationId xmlns:p14="http://schemas.microsoft.com/office/powerpoint/2010/main" val="1839465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E2C50883-FA99-4786-8864-4814C708CC4C}"/>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1800">
              <a:solidFill>
                <a:srgbClr val="000000"/>
              </a:solidFill>
              <a:latin typeface="Arial" panose="020B0604020202020204" pitchFamily="34" charset="0"/>
            </a:endParaRPr>
          </a:p>
        </p:txBody>
      </p:sp>
      <p:sp>
        <p:nvSpPr>
          <p:cNvPr id="283651" name="Rectangle 3">
            <a:extLst>
              <a:ext uri="{FF2B5EF4-FFF2-40B4-BE49-F238E27FC236}">
                <a16:creationId xmlns:a16="http://schemas.microsoft.com/office/drawing/2014/main" id="{5542DE14-45E6-4E36-AC14-F86230EC759E}"/>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1800">
              <a:solidFill>
                <a:srgbClr val="000000"/>
              </a:solidFill>
              <a:latin typeface="Arial" panose="020B0604020202020204" pitchFamily="34" charset="0"/>
            </a:endParaRPr>
          </a:p>
        </p:txBody>
      </p:sp>
      <p:sp>
        <p:nvSpPr>
          <p:cNvPr id="283652" name="Rectangle 4">
            <a:extLst>
              <a:ext uri="{FF2B5EF4-FFF2-40B4-BE49-F238E27FC236}">
                <a16:creationId xmlns:a16="http://schemas.microsoft.com/office/drawing/2014/main" id="{8563DB9F-2851-4BB8-8AE2-682E3C4B54A0}"/>
              </a:ext>
            </a:extLst>
          </p:cNvPr>
          <p:cNvSpPr>
            <a:spLocks noChangeArrowheads="1"/>
          </p:cNvSpPr>
          <p:nvPr/>
        </p:nvSpPr>
        <p:spPr bwMode="auto">
          <a:xfrm>
            <a:off x="1588" y="717550"/>
            <a:ext cx="3327834"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dirty="0">
                <a:solidFill>
                  <a:srgbClr val="07397B"/>
                </a:solidFill>
                <a:latin typeface="Arial" panose="020B0604020202020204" pitchFamily="34" charset="0"/>
              </a:rPr>
              <a:t>				</a:t>
            </a:r>
            <a:r>
              <a:rPr lang="it-IT" altLang="it-IT" sz="1800" dirty="0">
                <a:solidFill>
                  <a:srgbClr val="07397B"/>
                </a:solidFill>
                <a:latin typeface="Arial" panose="020B0604020202020204" pitchFamily="34" charset="0"/>
              </a:rPr>
              <a:t> </a:t>
            </a:r>
          </a:p>
        </p:txBody>
      </p:sp>
      <p:sp>
        <p:nvSpPr>
          <p:cNvPr id="283653" name="Rectangle 5">
            <a:extLst>
              <a:ext uri="{FF2B5EF4-FFF2-40B4-BE49-F238E27FC236}">
                <a16:creationId xmlns:a16="http://schemas.microsoft.com/office/drawing/2014/main" id="{291FE6B3-2B04-441C-AC8D-586C27A2E7EB}"/>
              </a:ext>
            </a:extLst>
          </p:cNvPr>
          <p:cNvSpPr>
            <a:spLocks noChangeArrowheads="1"/>
          </p:cNvSpPr>
          <p:nvPr/>
        </p:nvSpPr>
        <p:spPr bwMode="auto">
          <a:xfrm>
            <a:off x="179513" y="731838"/>
            <a:ext cx="8964488" cy="273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3600" dirty="0">
                <a:solidFill>
                  <a:srgbClr val="FF0000"/>
                </a:solidFill>
                <a:latin typeface="Calibri" panose="020F0502020204030204" pitchFamily="34" charset="0"/>
                <a:cs typeface="Calibri" panose="020F0502020204030204" pitchFamily="34" charset="0"/>
              </a:rPr>
              <a:t>Attacco </a:t>
            </a:r>
            <a:r>
              <a:rPr lang="it-IT" altLang="it-IT" sz="3600" dirty="0" err="1">
                <a:solidFill>
                  <a:srgbClr val="FF0000"/>
                </a:solidFill>
                <a:latin typeface="Calibri" panose="020F0502020204030204" pitchFamily="34" charset="0"/>
                <a:cs typeface="Calibri" panose="020F0502020204030204" pitchFamily="34" charset="0"/>
              </a:rPr>
              <a:t>Asmatico:Come</a:t>
            </a:r>
            <a:r>
              <a:rPr lang="it-IT" altLang="it-IT" sz="3600" dirty="0">
                <a:solidFill>
                  <a:srgbClr val="FF0000"/>
                </a:solidFill>
                <a:latin typeface="Calibri" panose="020F0502020204030204" pitchFamily="34" charset="0"/>
                <a:cs typeface="Calibri" panose="020F0502020204030204" pitchFamily="34" charset="0"/>
              </a:rPr>
              <a:t> riconoscerlo</a:t>
            </a:r>
          </a:p>
          <a:p>
            <a:pPr algn="ctr">
              <a:spcBef>
                <a:spcPct val="0"/>
              </a:spcBef>
              <a:buFontTx/>
              <a:buNone/>
            </a:pPr>
            <a:endParaRPr lang="it-IT" altLang="it-IT" sz="2800" dirty="0">
              <a:solidFill>
                <a:srgbClr val="FF0000"/>
              </a:solidFill>
              <a:latin typeface="Calibri" panose="020F0502020204030204" pitchFamily="34" charset="0"/>
              <a:cs typeface="Calibri" panose="020F0502020204030204" pitchFamily="34" charset="0"/>
            </a:endParaRPr>
          </a:p>
          <a:p>
            <a:pPr>
              <a:spcBef>
                <a:spcPct val="0"/>
              </a:spcBef>
            </a:pPr>
            <a:r>
              <a:rPr lang="it-IT" altLang="it-IT" sz="2800" dirty="0">
                <a:solidFill>
                  <a:srgbClr val="000000"/>
                </a:solidFill>
                <a:latin typeface="Calibri" panose="020F0502020204030204" pitchFamily="34" charset="0"/>
                <a:cs typeface="Calibri" panose="020F0502020204030204" pitchFamily="34" charset="0"/>
              </a:rPr>
              <a:t> </a:t>
            </a:r>
            <a:r>
              <a:rPr lang="it-IT" altLang="it-IT" sz="2000" b="1" dirty="0">
                <a:solidFill>
                  <a:srgbClr val="002060"/>
                </a:solidFill>
                <a:latin typeface="Calibri" panose="020F0502020204030204" pitchFamily="34" charset="0"/>
                <a:cs typeface="Calibri" panose="020F0502020204030204" pitchFamily="34" charset="0"/>
              </a:rPr>
              <a:t>difficoltà prevalentemente espiratoria</a:t>
            </a:r>
          </a:p>
          <a:p>
            <a:pPr>
              <a:spcBef>
                <a:spcPct val="0"/>
              </a:spcBef>
            </a:pPr>
            <a:r>
              <a:rPr lang="it-IT" altLang="it-IT" sz="2000" b="1" dirty="0">
                <a:solidFill>
                  <a:srgbClr val="002060"/>
                </a:solidFill>
                <a:latin typeface="Calibri" panose="020F0502020204030204" pitchFamily="34" charset="0"/>
                <a:cs typeface="Calibri" panose="020F0502020204030204" pitchFamily="34" charset="0"/>
              </a:rPr>
              <a:t> rumori espiratori, fischi, udibili anche </a:t>
            </a:r>
          </a:p>
          <a:p>
            <a:pPr>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da chi sta vicino al paziente</a:t>
            </a:r>
          </a:p>
          <a:p>
            <a:pPr>
              <a:spcBef>
                <a:spcPct val="0"/>
              </a:spcBef>
            </a:pPr>
            <a:r>
              <a:rPr lang="it-IT" altLang="it-IT" sz="2000" b="1" dirty="0">
                <a:solidFill>
                  <a:srgbClr val="002060"/>
                </a:solidFill>
                <a:latin typeface="Calibri" panose="020F0502020204030204" pitchFamily="34" charset="0"/>
                <a:cs typeface="Calibri" panose="020F0502020204030204" pitchFamily="34" charset="0"/>
              </a:rPr>
              <a:t> tosse secca, sforzo dei muscoli respiratori del torace</a:t>
            </a:r>
          </a:p>
          <a:p>
            <a:pPr>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Il paziente è agitato, tende a mantenere la posizione seduta</a:t>
            </a:r>
          </a:p>
        </p:txBody>
      </p:sp>
      <p:sp>
        <p:nvSpPr>
          <p:cNvPr id="4" name="Segnaposto piè di pagina 3">
            <a:extLst>
              <a:ext uri="{FF2B5EF4-FFF2-40B4-BE49-F238E27FC236}">
                <a16:creationId xmlns:a16="http://schemas.microsoft.com/office/drawing/2014/main" id="{77D2E115-5828-4A2B-89F8-16077EA08AF2}"/>
              </a:ext>
            </a:extLst>
          </p:cNvPr>
          <p:cNvSpPr>
            <a:spLocks noGrp="1"/>
          </p:cNvSpPr>
          <p:nvPr>
            <p:ph type="ftr" sz="quarter" idx="11"/>
          </p:nvPr>
        </p:nvSpPr>
        <p:spPr/>
        <p:txBody>
          <a:bodyPr/>
          <a:lstStyle/>
          <a:p>
            <a:pPr>
              <a:defRPr/>
            </a:pPr>
            <a:r>
              <a:rPr lang="en-GB">
                <a:solidFill>
                  <a:srgbClr val="FFFFFF"/>
                </a:solidFill>
              </a:rPr>
              <a:t>Prometeo srl</a:t>
            </a:r>
          </a:p>
        </p:txBody>
      </p:sp>
      <p:sp>
        <p:nvSpPr>
          <p:cNvPr id="9" name="Segnaposto numero diapositiva 8">
            <a:extLst>
              <a:ext uri="{FF2B5EF4-FFF2-40B4-BE49-F238E27FC236}">
                <a16:creationId xmlns:a16="http://schemas.microsoft.com/office/drawing/2014/main" id="{E535287C-C3EB-4996-9447-5DE8CD55FE89}"/>
              </a:ext>
            </a:extLst>
          </p:cNvPr>
          <p:cNvSpPr>
            <a:spLocks noGrp="1"/>
          </p:cNvSpPr>
          <p:nvPr>
            <p:ph type="sldNum" sz="quarter" idx="12"/>
          </p:nvPr>
        </p:nvSpPr>
        <p:spPr/>
        <p:txBody>
          <a:bodyPr/>
          <a:lstStyle/>
          <a:p>
            <a:pPr>
              <a:defRPr/>
            </a:pPr>
            <a:fld id="{1A4E1730-83FC-4B73-9F13-C7B69EBC1469}" type="slidenum">
              <a:rPr lang="en-GB" altLang="it-IT" smtClean="0">
                <a:solidFill>
                  <a:srgbClr val="FFFFFF"/>
                </a:solidFill>
              </a:rPr>
              <a:pPr>
                <a:defRPr/>
              </a:pPr>
              <a:t>78</a:t>
            </a:fld>
            <a:endParaRPr lang="en-GB" altLang="it-IT">
              <a:solidFill>
                <a:srgbClr val="FFFFFF"/>
              </a:solidFill>
            </a:endParaRPr>
          </a:p>
        </p:txBody>
      </p:sp>
    </p:spTree>
    <p:extLst>
      <p:ext uri="{BB962C8B-B14F-4D97-AF65-F5344CB8AC3E}">
        <p14:creationId xmlns:p14="http://schemas.microsoft.com/office/powerpoint/2010/main" val="7673254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B2E28-8421-CD9F-D131-C347CF6ECD28}"/>
              </a:ext>
            </a:extLst>
          </p:cNvPr>
          <p:cNvSpPr>
            <a:spLocks noGrp="1"/>
          </p:cNvSpPr>
          <p:nvPr>
            <p:ph type="title"/>
          </p:nvPr>
        </p:nvSpPr>
        <p:spPr>
          <a:xfrm>
            <a:off x="467544" y="332656"/>
            <a:ext cx="7886700" cy="1008111"/>
          </a:xfrm>
        </p:spPr>
        <p:txBody>
          <a:bodyPr>
            <a:normAutofit/>
          </a:bodyPr>
          <a:lstStyle/>
          <a:p>
            <a:pPr algn="ctr"/>
            <a:r>
              <a:rPr lang="it-IT" sz="3600" dirty="0">
                <a:solidFill>
                  <a:srgbClr val="FF0000"/>
                </a:solidFill>
              </a:rPr>
              <a:t>BPCO – ENFISEMA - ASMA</a:t>
            </a:r>
          </a:p>
        </p:txBody>
      </p:sp>
      <p:sp>
        <p:nvSpPr>
          <p:cNvPr id="3" name="Segnaposto piè di pagina 2">
            <a:extLst>
              <a:ext uri="{FF2B5EF4-FFF2-40B4-BE49-F238E27FC236}">
                <a16:creationId xmlns:a16="http://schemas.microsoft.com/office/drawing/2014/main" id="{E7A1C9D4-1563-A284-476B-29959F35F318}"/>
              </a:ext>
            </a:extLst>
          </p:cNvPr>
          <p:cNvSpPr>
            <a:spLocks noGrp="1"/>
          </p:cNvSpPr>
          <p:nvPr>
            <p:ph type="ftr" sz="quarter" idx="11"/>
          </p:nvPr>
        </p:nvSpPr>
        <p:spPr/>
        <p:txBody>
          <a:bodyPr/>
          <a:lstStyle/>
          <a:p>
            <a:pPr>
              <a:defRPr/>
            </a:pPr>
            <a:r>
              <a:rPr lang="en-GB">
                <a:solidFill>
                  <a:srgbClr val="FFFFFF"/>
                </a:solidFill>
              </a:rPr>
              <a:t>Prometeo srl</a:t>
            </a:r>
          </a:p>
        </p:txBody>
      </p:sp>
      <p:sp>
        <p:nvSpPr>
          <p:cNvPr id="4" name="Segnaposto numero diapositiva 3">
            <a:extLst>
              <a:ext uri="{FF2B5EF4-FFF2-40B4-BE49-F238E27FC236}">
                <a16:creationId xmlns:a16="http://schemas.microsoft.com/office/drawing/2014/main" id="{2467F054-4C07-C018-3AE2-FE549568F7F5}"/>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79</a:t>
            </a:fld>
            <a:endParaRPr lang="en-GB" altLang="it-IT">
              <a:solidFill>
                <a:srgbClr val="FFFFFF"/>
              </a:solidFill>
            </a:endParaRPr>
          </a:p>
        </p:txBody>
      </p:sp>
      <p:pic>
        <p:nvPicPr>
          <p:cNvPr id="8" name="Immagine 7">
            <a:extLst>
              <a:ext uri="{FF2B5EF4-FFF2-40B4-BE49-F238E27FC236}">
                <a16:creationId xmlns:a16="http://schemas.microsoft.com/office/drawing/2014/main" id="{EE72B999-3887-3C53-63DE-0E91EEFDB137}"/>
              </a:ext>
            </a:extLst>
          </p:cNvPr>
          <p:cNvPicPr>
            <a:picLocks noChangeAspect="1"/>
          </p:cNvPicPr>
          <p:nvPr/>
        </p:nvPicPr>
        <p:blipFill rotWithShape="1">
          <a:blip r:embed="rId2">
            <a:extLst>
              <a:ext uri="{28A0092B-C50C-407E-A947-70E740481C1C}">
                <a14:useLocalDpi xmlns:a14="http://schemas.microsoft.com/office/drawing/2010/main" val="0"/>
              </a:ext>
            </a:extLst>
          </a:blip>
          <a:srcRect l="39152" t="21289" r="-57440" b="-15137"/>
          <a:stretch/>
        </p:blipFill>
        <p:spPr>
          <a:xfrm>
            <a:off x="5066263" y="1385481"/>
            <a:ext cx="5565034" cy="3212652"/>
          </a:xfrm>
          <a:prstGeom prst="rect">
            <a:avLst/>
          </a:prstGeom>
        </p:spPr>
      </p:pic>
      <p:pic>
        <p:nvPicPr>
          <p:cNvPr id="10" name="Immagine 9">
            <a:extLst>
              <a:ext uri="{FF2B5EF4-FFF2-40B4-BE49-F238E27FC236}">
                <a16:creationId xmlns:a16="http://schemas.microsoft.com/office/drawing/2014/main" id="{F63805A7-DAD6-4114-88C1-3EBF0BADF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71906"/>
            <a:ext cx="3181389" cy="2376653"/>
          </a:xfrm>
          <a:prstGeom prst="rect">
            <a:avLst/>
          </a:prstGeom>
        </p:spPr>
      </p:pic>
      <p:pic>
        <p:nvPicPr>
          <p:cNvPr id="12" name="Immagine 11">
            <a:extLst>
              <a:ext uri="{FF2B5EF4-FFF2-40B4-BE49-F238E27FC236}">
                <a16:creationId xmlns:a16="http://schemas.microsoft.com/office/drawing/2014/main" id="{4F51707F-0E2E-2D32-38B2-363AAB290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332" y="3501008"/>
            <a:ext cx="3189448" cy="2551558"/>
          </a:xfrm>
          <a:prstGeom prst="rect">
            <a:avLst/>
          </a:prstGeom>
        </p:spPr>
      </p:pic>
    </p:spTree>
    <p:extLst>
      <p:ext uri="{BB962C8B-B14F-4D97-AF65-F5344CB8AC3E}">
        <p14:creationId xmlns:p14="http://schemas.microsoft.com/office/powerpoint/2010/main" val="342216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51520" y="2060848"/>
            <a:ext cx="8280920" cy="3450696"/>
          </a:xfrm>
        </p:spPr>
        <p:txBody>
          <a:bodyPr/>
          <a:lstStyle/>
          <a:p>
            <a:r>
              <a:rPr lang="it-IT" sz="1800" b="1" dirty="0">
                <a:solidFill>
                  <a:srgbClr val="FF0000"/>
                </a:solidFill>
                <a:latin typeface="Arial" panose="020B0604020202020204" pitchFamily="34" charset="0"/>
                <a:cs typeface="Arial" panose="020B0604020202020204" pitchFamily="34" charset="0"/>
              </a:rPr>
              <a:t>STATO DI COSCIENZA</a:t>
            </a:r>
            <a:r>
              <a:rPr lang="it-IT" dirty="0">
                <a:latin typeface="Arial" panose="020B0604020202020204" pitchFamily="34" charset="0"/>
                <a:cs typeface="Arial" panose="020B0604020202020204" pitchFamily="34" charset="0"/>
              </a:rPr>
              <a:t>: </a:t>
            </a:r>
            <a:r>
              <a:rPr lang="it-IT" sz="1800" b="1" dirty="0">
                <a:solidFill>
                  <a:srgbClr val="002060"/>
                </a:solidFill>
                <a:latin typeface="Arial" panose="020B0604020202020204" pitchFamily="34" charset="0"/>
                <a:cs typeface="Arial" panose="020B0604020202020204" pitchFamily="34" charset="0"/>
              </a:rPr>
              <a:t>SITUAZIONE CHE CONSENTE ALL’NDIVIDUO DI RELAZIONARSI COL MONDO ESTERNO E INTERAGIRE CON ESSO</a:t>
            </a:r>
          </a:p>
          <a:p>
            <a:endParaRPr lang="it-IT" sz="1800" b="1" dirty="0">
              <a:solidFill>
                <a:srgbClr val="002060"/>
              </a:solidFill>
              <a:latin typeface="Arial" panose="020B0604020202020204" pitchFamily="34" charset="0"/>
              <a:cs typeface="Arial" panose="020B0604020202020204" pitchFamily="34" charset="0"/>
            </a:endParaRPr>
          </a:p>
          <a:p>
            <a:r>
              <a:rPr lang="it-IT" sz="1800" b="1" dirty="0">
                <a:solidFill>
                  <a:srgbClr val="FF0000"/>
                </a:solidFill>
                <a:latin typeface="Arial" panose="020B0604020202020204" pitchFamily="34" charset="0"/>
                <a:cs typeface="Arial" panose="020B0604020202020204" pitchFamily="34" charset="0"/>
              </a:rPr>
              <a:t>PERSONA INCOSCIENTE </a:t>
            </a:r>
            <a:r>
              <a:rPr lang="it-IT" sz="1800" b="1" dirty="0">
                <a:solidFill>
                  <a:srgbClr val="002060"/>
                </a:solidFill>
                <a:latin typeface="Arial" panose="020B0604020202020204" pitchFamily="34" charset="0"/>
                <a:cs typeface="Arial" panose="020B0604020202020204" pitchFamily="34" charset="0"/>
              </a:rPr>
              <a:t>= RICHIO DI ARRESTO RESPIRATORIO E CARDIOCIRCOLATORIO</a:t>
            </a:r>
          </a:p>
          <a:p>
            <a:endParaRPr lang="it-IT" sz="1800" b="1" dirty="0">
              <a:solidFill>
                <a:srgbClr val="002060"/>
              </a:solidFill>
              <a:latin typeface="Arial" panose="020B0604020202020204" pitchFamily="34" charset="0"/>
              <a:cs typeface="Arial" panose="020B0604020202020204" pitchFamily="34" charset="0"/>
            </a:endParaRPr>
          </a:p>
          <a:p>
            <a:r>
              <a:rPr lang="it-IT" sz="1800" b="1" dirty="0">
                <a:solidFill>
                  <a:srgbClr val="FF0000"/>
                </a:solidFill>
                <a:latin typeface="Arial" panose="020B0604020202020204" pitchFamily="34" charset="0"/>
                <a:cs typeface="Arial" panose="020B0604020202020204" pitchFamily="34" charset="0"/>
              </a:rPr>
              <a:t>PERSONA INCOSCIENTE= IMMEDIATO ALLARME AL 112</a:t>
            </a:r>
            <a:endParaRPr lang="it-IT" b="1" dirty="0">
              <a:solidFill>
                <a:srgbClr val="FF0000"/>
              </a:solidFill>
              <a:latin typeface="Arial" panose="020B0604020202020204" pitchFamily="34" charset="0"/>
              <a:cs typeface="Arial" panose="020B0604020202020204" pitchFamily="34" charset="0"/>
            </a:endParaRPr>
          </a:p>
        </p:txBody>
      </p:sp>
      <p:sp>
        <p:nvSpPr>
          <p:cNvPr id="4" name="Titolo 2"/>
          <p:cNvSpPr>
            <a:spLocks noGrp="1"/>
          </p:cNvSpPr>
          <p:nvPr>
            <p:ph type="title"/>
          </p:nvPr>
        </p:nvSpPr>
        <p:spPr/>
        <p:txBody>
          <a:bodyPr/>
          <a:lstStyle/>
          <a:p>
            <a:pPr algn="ctr"/>
            <a:r>
              <a:rPr lang="it-IT" b="1" dirty="0">
                <a:solidFill>
                  <a:srgbClr val="FF0000"/>
                </a:solidFill>
              </a:rPr>
              <a:t>PRIMO SOCCORSO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32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554411-0234-4C00-8A73-FE0F8927677D}"/>
              </a:ext>
            </a:extLst>
          </p:cNvPr>
          <p:cNvSpPr txBox="1"/>
          <p:nvPr/>
        </p:nvSpPr>
        <p:spPr>
          <a:xfrm>
            <a:off x="251520" y="705177"/>
            <a:ext cx="8712968" cy="5478423"/>
          </a:xfrm>
          <a:prstGeom prst="rect">
            <a:avLst/>
          </a:prstGeom>
          <a:noFill/>
        </p:spPr>
        <p:txBody>
          <a:bodyPr wrap="square" rtlCol="0">
            <a:spAutoFit/>
          </a:bodyPr>
          <a:lstStyle/>
          <a:p>
            <a:pPr algn="ctr"/>
            <a:r>
              <a:rPr lang="it-IT" sz="2400" dirty="0">
                <a:solidFill>
                  <a:srgbClr val="FF0000"/>
                </a:solidFill>
              </a:rPr>
              <a:t>EDEMA POLMONARE ACUTO</a:t>
            </a:r>
          </a:p>
          <a:p>
            <a:endParaRPr lang="it-IT" dirty="0">
              <a:solidFill>
                <a:srgbClr val="000000"/>
              </a:solidFill>
            </a:endParaRPr>
          </a:p>
          <a:p>
            <a:r>
              <a:rPr lang="it-IT" sz="1600" b="1" dirty="0">
                <a:solidFill>
                  <a:srgbClr val="002060"/>
                </a:solidFill>
              </a:rPr>
              <a:t>Fuoriuscita di liquidi dal sistema capillare dei polmoni con accumulo di acqua</a:t>
            </a:r>
          </a:p>
          <a:p>
            <a:r>
              <a:rPr lang="it-IT" sz="1600" b="1" dirty="0">
                <a:solidFill>
                  <a:srgbClr val="002060"/>
                </a:solidFill>
              </a:rPr>
              <a:t>In sede extra vasale; </a:t>
            </a:r>
          </a:p>
          <a:p>
            <a:r>
              <a:rPr lang="it-IT" sz="1600" b="1" dirty="0">
                <a:solidFill>
                  <a:srgbClr val="002060"/>
                </a:solidFill>
              </a:rPr>
              <a:t>È una patologia molto grave, in quanto gli alveoli non riescono ad assolvere</a:t>
            </a:r>
          </a:p>
          <a:p>
            <a:r>
              <a:rPr lang="it-IT" sz="1600" b="1" dirty="0">
                <a:solidFill>
                  <a:srgbClr val="002060"/>
                </a:solidFill>
              </a:rPr>
              <a:t>Alla funzione respiratoria (non avvengono gli scambi gassosi) e può evolvere </a:t>
            </a:r>
          </a:p>
          <a:p>
            <a:r>
              <a:rPr lang="it-IT" sz="1600" b="1" dirty="0">
                <a:solidFill>
                  <a:srgbClr val="002060"/>
                </a:solidFill>
              </a:rPr>
              <a:t>Verso l’insufficienza respiratoria</a:t>
            </a:r>
          </a:p>
          <a:p>
            <a:endParaRPr lang="it-IT" dirty="0">
              <a:solidFill>
                <a:schemeClr val="tx2">
                  <a:lumMod val="75000"/>
                </a:schemeClr>
              </a:solidFill>
            </a:endParaRPr>
          </a:p>
          <a:p>
            <a:r>
              <a:rPr lang="it-IT" dirty="0">
                <a:solidFill>
                  <a:srgbClr val="FF0000"/>
                </a:solidFill>
              </a:rPr>
              <a:t>CAUSE</a:t>
            </a:r>
          </a:p>
          <a:p>
            <a:pPr marL="285750" indent="-285750">
              <a:buFont typeface="Arial" panose="020B0604020202020204" pitchFamily="34" charset="0"/>
              <a:buChar char="•"/>
            </a:pPr>
            <a:r>
              <a:rPr lang="it-IT" sz="1600" b="1" dirty="0">
                <a:solidFill>
                  <a:srgbClr val="002060"/>
                </a:solidFill>
              </a:rPr>
              <a:t>Cardiogene (cardiopatia ipertensiva, cardiopatia ischemica,..)</a:t>
            </a:r>
          </a:p>
          <a:p>
            <a:pPr marL="285750" indent="-285750">
              <a:buFont typeface="Arial" panose="020B0604020202020204" pitchFamily="34" charset="0"/>
              <a:buChar char="•"/>
            </a:pPr>
            <a:r>
              <a:rPr lang="it-IT" sz="1600" b="1" dirty="0">
                <a:solidFill>
                  <a:srgbClr val="002060"/>
                </a:solidFill>
              </a:rPr>
              <a:t>Non cardiogene (Embolia polmonare, polmoniti,…)</a:t>
            </a:r>
          </a:p>
          <a:p>
            <a:endParaRPr lang="it-IT" sz="1600" b="1" dirty="0">
              <a:solidFill>
                <a:schemeClr val="tx2">
                  <a:lumMod val="75000"/>
                </a:schemeClr>
              </a:solidFill>
            </a:endParaRPr>
          </a:p>
          <a:p>
            <a:r>
              <a:rPr lang="it-IT" dirty="0">
                <a:solidFill>
                  <a:srgbClr val="FF0000"/>
                </a:solidFill>
              </a:rPr>
              <a:t>SINTOMI</a:t>
            </a:r>
          </a:p>
          <a:p>
            <a:pPr marL="285750" indent="-285750">
              <a:buFont typeface="Arial" panose="020B0604020202020204" pitchFamily="34" charset="0"/>
              <a:buChar char="•"/>
            </a:pPr>
            <a:r>
              <a:rPr lang="it-IT" sz="1600" b="1" dirty="0">
                <a:solidFill>
                  <a:srgbClr val="002060"/>
                </a:solidFill>
              </a:rPr>
              <a:t>Dispnea</a:t>
            </a:r>
          </a:p>
          <a:p>
            <a:pPr marL="285750" indent="-285750">
              <a:buFont typeface="Arial" panose="020B0604020202020204" pitchFamily="34" charset="0"/>
              <a:buChar char="•"/>
            </a:pPr>
            <a:r>
              <a:rPr lang="it-IT" sz="1600" b="1" dirty="0">
                <a:solidFill>
                  <a:srgbClr val="002060"/>
                </a:solidFill>
              </a:rPr>
              <a:t>Utilizzo dei mm accessori respiratori</a:t>
            </a:r>
          </a:p>
          <a:p>
            <a:pPr marL="285750" indent="-285750">
              <a:buFont typeface="Arial" panose="020B0604020202020204" pitchFamily="34" charset="0"/>
              <a:buChar char="•"/>
            </a:pPr>
            <a:endParaRPr lang="it-IT" dirty="0">
              <a:solidFill>
                <a:schemeClr val="tx2">
                  <a:lumMod val="75000"/>
                </a:schemeClr>
              </a:solidFill>
            </a:endParaRPr>
          </a:p>
          <a:p>
            <a:r>
              <a:rPr lang="it-IT" dirty="0">
                <a:solidFill>
                  <a:srgbClr val="FF0000"/>
                </a:solidFill>
              </a:rPr>
              <a:t>COSA FARE</a:t>
            </a:r>
          </a:p>
          <a:p>
            <a:r>
              <a:rPr lang="it-IT" sz="1600" b="1" dirty="0">
                <a:solidFill>
                  <a:srgbClr val="002060"/>
                </a:solidFill>
              </a:rPr>
              <a:t>Allertare subito i soccorsi, lasciare l’infortunato seduto</a:t>
            </a:r>
          </a:p>
          <a:p>
            <a:r>
              <a:rPr lang="it-IT" sz="1600" b="1" dirty="0">
                <a:solidFill>
                  <a:srgbClr val="002060"/>
                </a:solidFill>
              </a:rPr>
              <a:t>O semi seduto (posizione antalgica)</a:t>
            </a:r>
          </a:p>
          <a:p>
            <a:pPr marL="285750" indent="-285750">
              <a:buFont typeface="Arial" panose="020B0604020202020204" pitchFamily="34" charset="0"/>
              <a:buChar char="•"/>
            </a:pPr>
            <a:endParaRPr lang="it-IT" dirty="0">
              <a:solidFill>
                <a:srgbClr val="002060"/>
              </a:solidFill>
            </a:endParaRPr>
          </a:p>
        </p:txBody>
      </p:sp>
      <p:pic>
        <p:nvPicPr>
          <p:cNvPr id="3" name="Immagine 2">
            <a:extLst>
              <a:ext uri="{FF2B5EF4-FFF2-40B4-BE49-F238E27FC236}">
                <a16:creationId xmlns:a16="http://schemas.microsoft.com/office/drawing/2014/main" id="{23CBCF28-AD48-4B14-A411-A42C8A208A0E}"/>
              </a:ext>
            </a:extLst>
          </p:cNvPr>
          <p:cNvPicPr>
            <a:picLocks noChangeAspect="1"/>
          </p:cNvPicPr>
          <p:nvPr/>
        </p:nvPicPr>
        <p:blipFill rotWithShape="1">
          <a:blip r:embed="rId2"/>
          <a:srcRect t="2479" r="40316" b="15726"/>
          <a:stretch/>
        </p:blipFill>
        <p:spPr>
          <a:xfrm>
            <a:off x="5601216" y="3920419"/>
            <a:ext cx="3240360" cy="2376265"/>
          </a:xfrm>
          <a:prstGeom prst="rect">
            <a:avLst/>
          </a:prstGeom>
        </p:spPr>
      </p:pic>
      <p:sp>
        <p:nvSpPr>
          <p:cNvPr id="7" name="Segnaposto piè di pagina 6">
            <a:extLst>
              <a:ext uri="{FF2B5EF4-FFF2-40B4-BE49-F238E27FC236}">
                <a16:creationId xmlns:a16="http://schemas.microsoft.com/office/drawing/2014/main" id="{10C2DFE2-88E8-43B5-8828-383CAAE8133F}"/>
              </a:ext>
            </a:extLst>
          </p:cNvPr>
          <p:cNvSpPr>
            <a:spLocks noGrp="1"/>
          </p:cNvSpPr>
          <p:nvPr>
            <p:ph type="ftr" sz="quarter" idx="11"/>
          </p:nvPr>
        </p:nvSpPr>
        <p:spPr/>
        <p:txBody>
          <a:bodyPr/>
          <a:lstStyle/>
          <a:p>
            <a:pPr>
              <a:defRPr/>
            </a:pPr>
            <a:r>
              <a:rPr lang="en-GB">
                <a:solidFill>
                  <a:srgbClr val="FFFFFF"/>
                </a:solidFill>
              </a:rPr>
              <a:t>Prometeo srl</a:t>
            </a:r>
          </a:p>
        </p:txBody>
      </p:sp>
      <p:sp>
        <p:nvSpPr>
          <p:cNvPr id="11" name="Segnaposto numero diapositiva 10">
            <a:extLst>
              <a:ext uri="{FF2B5EF4-FFF2-40B4-BE49-F238E27FC236}">
                <a16:creationId xmlns:a16="http://schemas.microsoft.com/office/drawing/2014/main" id="{462C46FA-FC3F-451A-ACEC-82B27F0F7DF1}"/>
              </a:ext>
            </a:extLst>
          </p:cNvPr>
          <p:cNvSpPr>
            <a:spLocks noGrp="1"/>
          </p:cNvSpPr>
          <p:nvPr>
            <p:ph type="sldNum" sz="quarter" idx="12"/>
          </p:nvPr>
        </p:nvSpPr>
        <p:spPr/>
        <p:txBody>
          <a:bodyPr/>
          <a:lstStyle/>
          <a:p>
            <a:pPr>
              <a:defRPr/>
            </a:pPr>
            <a:fld id="{1A4E1730-83FC-4B73-9F13-C7B69EBC1469}" type="slidenum">
              <a:rPr lang="en-GB" altLang="it-IT" smtClean="0">
                <a:solidFill>
                  <a:srgbClr val="FFFFFF"/>
                </a:solidFill>
              </a:rPr>
              <a:pPr>
                <a:defRPr/>
              </a:pPr>
              <a:t>80</a:t>
            </a:fld>
            <a:endParaRPr lang="en-GB" altLang="it-IT">
              <a:solidFill>
                <a:srgbClr val="FFFFFF"/>
              </a:solidFill>
            </a:endParaRPr>
          </a:p>
        </p:txBody>
      </p:sp>
    </p:spTree>
    <p:extLst>
      <p:ext uri="{BB962C8B-B14F-4D97-AF65-F5344CB8AC3E}">
        <p14:creationId xmlns:p14="http://schemas.microsoft.com/office/powerpoint/2010/main" val="10232835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965" y="291688"/>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251520" y="1556792"/>
            <a:ext cx="8352928" cy="3877985"/>
          </a:xfrm>
          <a:prstGeom prst="rect">
            <a:avLst/>
          </a:prstGeom>
          <a:noFill/>
        </p:spPr>
        <p:txBody>
          <a:bodyPr wrap="square" rtlCol="0">
            <a:spAutoFit/>
          </a:bodyPr>
          <a:lstStyle/>
          <a:p>
            <a:r>
              <a:rPr lang="it-IT" b="1" dirty="0">
                <a:solidFill>
                  <a:srgbClr val="FF0000"/>
                </a:solidFill>
              </a:rPr>
              <a:t>ALTERAZIONE DEL COLORE DELLA CUTE</a:t>
            </a:r>
          </a:p>
          <a:p>
            <a:r>
              <a:rPr lang="it-IT" sz="1400" b="1" dirty="0">
                <a:solidFill>
                  <a:srgbClr val="002060"/>
                </a:solidFill>
              </a:rPr>
              <a:t>PALLORE  (lipotimia,sincope, collasso cardio-circolatorio, shock, spaventi, emozioni)</a:t>
            </a:r>
          </a:p>
          <a:p>
            <a:r>
              <a:rPr lang="it-IT" sz="1400" b="1" dirty="0">
                <a:solidFill>
                  <a:srgbClr val="002060"/>
                </a:solidFill>
              </a:rPr>
              <a:t>ROSSORE (ipertensione, congestione cerebrale, emorragia cerebrale, alcolismo)</a:t>
            </a:r>
          </a:p>
          <a:p>
            <a:r>
              <a:rPr lang="it-IT" sz="1400" b="1" dirty="0">
                <a:solidFill>
                  <a:srgbClr val="002060"/>
                </a:solidFill>
              </a:rPr>
              <a:t>BIANCO TERREO (infarto del miocardio)</a:t>
            </a:r>
          </a:p>
          <a:p>
            <a:r>
              <a:rPr lang="it-IT" sz="1400" b="1" dirty="0">
                <a:solidFill>
                  <a:srgbClr val="002060"/>
                </a:solidFill>
              </a:rPr>
              <a:t>BLUASTRO (asfissia, ipossia)</a:t>
            </a:r>
          </a:p>
          <a:p>
            <a:r>
              <a:rPr lang="it-IT" sz="1400" b="1" dirty="0">
                <a:solidFill>
                  <a:srgbClr val="002060"/>
                </a:solidFill>
              </a:rPr>
              <a:t>GIALLO (malattia epatica)</a:t>
            </a:r>
          </a:p>
          <a:p>
            <a:endParaRPr lang="it-IT" sz="1400" b="1" dirty="0">
              <a:solidFill>
                <a:srgbClr val="002060"/>
              </a:solidFill>
            </a:endParaRPr>
          </a:p>
          <a:p>
            <a:r>
              <a:rPr lang="it-IT" sz="1400" b="1" dirty="0">
                <a:solidFill>
                  <a:srgbClr val="002060"/>
                </a:solidFill>
              </a:rPr>
              <a:t>NELL’ATTESA DEI SOCCORSI:</a:t>
            </a:r>
          </a:p>
          <a:p>
            <a:endParaRPr lang="it-IT" sz="1400" b="1" dirty="0">
              <a:solidFill>
                <a:srgbClr val="002060"/>
              </a:solidFill>
            </a:endParaRPr>
          </a:p>
          <a:p>
            <a:endParaRPr lang="it-IT" sz="1400" b="1" dirty="0">
              <a:solidFill>
                <a:srgbClr val="002060"/>
              </a:solidFill>
            </a:endParaRPr>
          </a:p>
          <a:p>
            <a:r>
              <a:rPr lang="it-IT" sz="1400" b="1" dirty="0">
                <a:solidFill>
                  <a:srgbClr val="002060"/>
                </a:solidFill>
              </a:rPr>
              <a:t> </a:t>
            </a:r>
            <a:r>
              <a:rPr lang="it-IT" sz="1100" b="1" dirty="0">
                <a:solidFill>
                  <a:srgbClr val="002060"/>
                </a:solidFill>
              </a:rPr>
              <a:t>LIPOTIMIA,SINCOPE, COLLASSO CARDIO-CIRCOLATORIO,SHOCK, SPAVENTO,EMOZIONE</a:t>
            </a:r>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endParaRPr lang="it-IT" sz="1400" b="1" dirty="0">
              <a:solidFill>
                <a:srgbClr val="002060"/>
              </a:solidFill>
            </a:endParaRPr>
          </a:p>
          <a:p>
            <a:r>
              <a:rPr lang="it-IT" sz="1200" b="1" dirty="0">
                <a:solidFill>
                  <a:srgbClr val="002060"/>
                </a:solidFill>
              </a:rPr>
              <a:t>IPERTENSIONE, CONGESTIONE CEREBRALE, EMORRAGIA CEREBRALE </a:t>
            </a:r>
          </a:p>
          <a:p>
            <a:endParaRPr lang="it-IT" dirty="0"/>
          </a:p>
        </p:txBody>
      </p:sp>
      <p:pic>
        <p:nvPicPr>
          <p:cNvPr id="5" name="Immagine 4" descr="shock-posizione_anti_shock.gif"/>
          <p:cNvPicPr>
            <a:picLocks noChangeAspect="1"/>
          </p:cNvPicPr>
          <p:nvPr/>
        </p:nvPicPr>
        <p:blipFill>
          <a:blip r:embed="rId2" cstate="print"/>
          <a:stretch>
            <a:fillRect/>
          </a:stretch>
        </p:blipFill>
        <p:spPr>
          <a:xfrm>
            <a:off x="7092280" y="3495784"/>
            <a:ext cx="1396752" cy="640178"/>
          </a:xfrm>
          <a:prstGeom prst="rect">
            <a:avLst/>
          </a:prstGeom>
        </p:spPr>
      </p:pic>
      <p:pic>
        <p:nvPicPr>
          <p:cNvPr id="6" name="Immagine 5" descr="immagine-21.png"/>
          <p:cNvPicPr>
            <a:picLocks noChangeAspect="1"/>
          </p:cNvPicPr>
          <p:nvPr/>
        </p:nvPicPr>
        <p:blipFill>
          <a:blip r:embed="rId3" cstate="print"/>
          <a:stretch>
            <a:fillRect/>
          </a:stretch>
        </p:blipFill>
        <p:spPr>
          <a:xfrm>
            <a:off x="6588224" y="4320123"/>
            <a:ext cx="1782849" cy="108012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465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920123" y="661474"/>
            <a:ext cx="7324441"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251520" y="2204864"/>
            <a:ext cx="8208912" cy="3262432"/>
          </a:xfrm>
          <a:prstGeom prst="rect">
            <a:avLst/>
          </a:prstGeom>
          <a:noFill/>
        </p:spPr>
        <p:txBody>
          <a:bodyPr wrap="square" rtlCol="0">
            <a:spAutoFit/>
          </a:bodyPr>
          <a:lstStyle/>
          <a:p>
            <a:r>
              <a:rPr lang="it-IT" sz="1400" b="1" dirty="0">
                <a:solidFill>
                  <a:srgbClr val="FF0000"/>
                </a:solidFill>
              </a:rPr>
              <a:t>COLPO </a:t>
            </a:r>
            <a:r>
              <a:rPr lang="it-IT" sz="1400" b="1" dirty="0" err="1">
                <a:solidFill>
                  <a:srgbClr val="FF0000"/>
                </a:solidFill>
              </a:rPr>
              <a:t>DI</a:t>
            </a:r>
            <a:r>
              <a:rPr lang="it-IT" sz="1400" b="1" dirty="0">
                <a:solidFill>
                  <a:srgbClr val="FF0000"/>
                </a:solidFill>
              </a:rPr>
              <a:t> SOLE: eccessiva esposizione del corpo ai raggi solari</a:t>
            </a:r>
          </a:p>
          <a:p>
            <a:r>
              <a:rPr lang="it-IT" sz="1400" b="1" dirty="0">
                <a:solidFill>
                  <a:srgbClr val="FF0000"/>
                </a:solidFill>
              </a:rPr>
              <a:t>SINTOMI E SEGNI</a:t>
            </a:r>
          </a:p>
          <a:p>
            <a:r>
              <a:rPr lang="it-IT" sz="1200" b="1" dirty="0">
                <a:solidFill>
                  <a:srgbClr val="002060"/>
                </a:solidFill>
              </a:rPr>
              <a:t>ROSSORE DEL VISO</a:t>
            </a:r>
          </a:p>
          <a:p>
            <a:r>
              <a:rPr lang="it-IT" sz="1200" b="1" dirty="0">
                <a:solidFill>
                  <a:srgbClr val="002060"/>
                </a:solidFill>
              </a:rPr>
              <a:t> CEFALEA ANCHE MOLTO FORTE/CONFUSIONE MENTALE/ALLUCINAZIONI/ VERTIGINI/RONZII</a:t>
            </a:r>
          </a:p>
          <a:p>
            <a:r>
              <a:rPr lang="it-IT" sz="1200" b="1" dirty="0">
                <a:solidFill>
                  <a:srgbClr val="002060"/>
                </a:solidFill>
              </a:rPr>
              <a:t>SENSO </a:t>
            </a:r>
            <a:r>
              <a:rPr lang="it-IT" sz="1200" b="1" dirty="0" err="1">
                <a:solidFill>
                  <a:srgbClr val="002060"/>
                </a:solidFill>
              </a:rPr>
              <a:t>DI</a:t>
            </a:r>
            <a:r>
              <a:rPr lang="it-IT" sz="1200" b="1" dirty="0">
                <a:solidFill>
                  <a:srgbClr val="002060"/>
                </a:solidFill>
              </a:rPr>
              <a:t> MALESSERE,/NAUSEA/FASTIDIO ALLA LUCE/DISTURBI VISIVI</a:t>
            </a:r>
          </a:p>
          <a:p>
            <a:r>
              <a:rPr lang="it-IT" sz="1200" b="1" dirty="0">
                <a:solidFill>
                  <a:srgbClr val="002060"/>
                </a:solidFill>
              </a:rPr>
              <a:t>SUCCESSIVO AUMENTO DELLA TEMPERATURA CORPOREA</a:t>
            </a:r>
          </a:p>
          <a:p>
            <a:r>
              <a:rPr lang="it-IT" sz="1200" b="1" dirty="0">
                <a:solidFill>
                  <a:srgbClr val="002060"/>
                </a:solidFill>
              </a:rPr>
              <a:t>POLSO FREQUENTE</a:t>
            </a:r>
          </a:p>
          <a:p>
            <a:r>
              <a:rPr lang="it-IT" sz="1200" b="1" dirty="0">
                <a:solidFill>
                  <a:srgbClr val="002060"/>
                </a:solidFill>
              </a:rPr>
              <a:t>POSSIBILE DELIRIO FINO A PERDITA </a:t>
            </a:r>
            <a:r>
              <a:rPr lang="it-IT" sz="1200" b="1" dirty="0" err="1">
                <a:solidFill>
                  <a:srgbClr val="002060"/>
                </a:solidFill>
              </a:rPr>
              <a:t>DI</a:t>
            </a:r>
            <a:r>
              <a:rPr lang="it-IT" sz="1200" b="1" dirty="0">
                <a:solidFill>
                  <a:srgbClr val="002060"/>
                </a:solidFill>
              </a:rPr>
              <a:t> COSCIENZA</a:t>
            </a:r>
          </a:p>
          <a:p>
            <a:endParaRPr lang="it-IT" sz="1400" b="1" dirty="0">
              <a:solidFill>
                <a:srgbClr val="002060"/>
              </a:solidFill>
            </a:endParaRPr>
          </a:p>
          <a:p>
            <a:r>
              <a:rPr lang="it-IT" sz="1400" b="1" dirty="0">
                <a:solidFill>
                  <a:srgbClr val="FF0000"/>
                </a:solidFill>
              </a:rPr>
              <a:t>COSA FARE:</a:t>
            </a:r>
          </a:p>
          <a:p>
            <a:r>
              <a:rPr lang="it-IT" sz="1200" b="1" dirty="0">
                <a:solidFill>
                  <a:srgbClr val="C00000"/>
                </a:solidFill>
              </a:rPr>
              <a:t>PERSONA COSCIENTE: </a:t>
            </a:r>
            <a:r>
              <a:rPr lang="it-IT" sz="1200" b="1" dirty="0">
                <a:solidFill>
                  <a:srgbClr val="002060"/>
                </a:solidFill>
              </a:rPr>
              <a:t>Portare il soggetto all’ombra, posizione semiseduta,impacchi di acqua fresca sulla fronte, dar da bere acqua fresca, non gelata.</a:t>
            </a:r>
          </a:p>
          <a:p>
            <a:r>
              <a:rPr lang="it-IT" sz="1200" b="1" dirty="0">
                <a:solidFill>
                  <a:srgbClr val="C00000"/>
                </a:solidFill>
              </a:rPr>
              <a:t>PERSONA INCOSCIENTE: </a:t>
            </a:r>
            <a:r>
              <a:rPr lang="it-IT" sz="1200" b="1" dirty="0">
                <a:solidFill>
                  <a:srgbClr val="002060"/>
                </a:solidFill>
              </a:rPr>
              <a:t>Proteggere dai raggi solari e metterla i PLS</a:t>
            </a:r>
          </a:p>
          <a:p>
            <a:endParaRPr lang="it-IT" sz="1400" b="1" dirty="0">
              <a:solidFill>
                <a:srgbClr val="002060"/>
              </a:solidFill>
            </a:endParaRPr>
          </a:p>
          <a:p>
            <a:endParaRPr lang="it-IT" sz="1400" b="1" dirty="0">
              <a:solidFill>
                <a:srgbClr val="FF0000"/>
              </a:solidFill>
            </a:endParaRPr>
          </a:p>
          <a:p>
            <a:endParaRPr lang="it-IT" sz="1400" b="1" dirty="0">
              <a:solidFill>
                <a:srgbClr val="FF0000"/>
              </a:solidFill>
            </a:endParaRPr>
          </a:p>
        </p:txBody>
      </p:sp>
      <p:pic>
        <p:nvPicPr>
          <p:cNvPr id="5" name="Picture 2" descr="http://www.clipartgratis.it/foto/varie/vacanze/vazamze_56.jpg"/>
          <p:cNvPicPr>
            <a:picLocks noChangeAspect="1" noChangeArrowheads="1"/>
          </p:cNvPicPr>
          <p:nvPr/>
        </p:nvPicPr>
        <p:blipFill>
          <a:blip r:embed="rId2" cstate="print"/>
          <a:srcRect/>
          <a:stretch>
            <a:fillRect/>
          </a:stretch>
        </p:blipFill>
        <p:spPr bwMode="auto">
          <a:xfrm>
            <a:off x="7235305" y="2571384"/>
            <a:ext cx="1234464" cy="1264696"/>
          </a:xfrm>
          <a:prstGeom prst="rect">
            <a:avLst/>
          </a:prstGeom>
          <a:noFill/>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6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1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1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10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10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10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10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wipe(left)">
                                      <p:cBhvr>
                                        <p:cTn id="62"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965" y="277833"/>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314237" y="1340768"/>
            <a:ext cx="8157698" cy="4524315"/>
          </a:xfrm>
          <a:prstGeom prst="rect">
            <a:avLst/>
          </a:prstGeom>
          <a:noFill/>
        </p:spPr>
        <p:txBody>
          <a:bodyPr wrap="square" rtlCol="0">
            <a:spAutoFit/>
          </a:bodyPr>
          <a:lstStyle/>
          <a:p>
            <a:r>
              <a:rPr lang="it-IT" sz="1400" b="1" dirty="0">
                <a:solidFill>
                  <a:srgbClr val="FF0000"/>
                </a:solidFill>
              </a:rPr>
              <a:t>COLPO </a:t>
            </a:r>
            <a:r>
              <a:rPr lang="it-IT" sz="1400" b="1" dirty="0" err="1">
                <a:solidFill>
                  <a:srgbClr val="FF0000"/>
                </a:solidFill>
              </a:rPr>
              <a:t>DI</a:t>
            </a:r>
            <a:r>
              <a:rPr lang="it-IT" sz="1400" b="1" dirty="0">
                <a:solidFill>
                  <a:srgbClr val="FF0000"/>
                </a:solidFill>
              </a:rPr>
              <a:t> CALORE: </a:t>
            </a:r>
            <a:r>
              <a:rPr lang="it-IT" sz="1400" b="1" dirty="0">
                <a:solidFill>
                  <a:srgbClr val="002060"/>
                </a:solidFill>
              </a:rPr>
              <a:t>permanenza di uno o più soggetti in luoghi troppo caldi con insufficiente ventilazione e alto grado di umidità.</a:t>
            </a:r>
          </a:p>
          <a:p>
            <a:endParaRPr lang="it-IT" sz="1400" b="1" dirty="0">
              <a:solidFill>
                <a:srgbClr val="002060"/>
              </a:solidFill>
            </a:endParaRPr>
          </a:p>
          <a:p>
            <a:r>
              <a:rPr lang="it-IT" sz="1400" b="1" dirty="0">
                <a:solidFill>
                  <a:srgbClr val="FF0000"/>
                </a:solidFill>
              </a:rPr>
              <a:t>SINTOMI E SEGNI:</a:t>
            </a:r>
          </a:p>
          <a:p>
            <a:r>
              <a:rPr lang="it-IT" sz="1200" b="1" dirty="0">
                <a:solidFill>
                  <a:srgbClr val="002060"/>
                </a:solidFill>
              </a:rPr>
              <a:t>PELLE SECCA E MOLTO CALDA</a:t>
            </a:r>
          </a:p>
          <a:p>
            <a:r>
              <a:rPr lang="it-IT" sz="1200" b="1" dirty="0">
                <a:solidFill>
                  <a:srgbClr val="002060"/>
                </a:solidFill>
              </a:rPr>
              <a:t>RESPIRAZIONE PROFONDA, IN SEGUITO SUPERFICIALE</a:t>
            </a:r>
          </a:p>
          <a:p>
            <a:r>
              <a:rPr lang="it-IT" sz="1200" b="1" dirty="0">
                <a:solidFill>
                  <a:srgbClr val="002060"/>
                </a:solidFill>
              </a:rPr>
              <a:t>POLSO PIENO E RAPIDO, IN SEGUITO PICCOLO E RAPIDO</a:t>
            </a:r>
          </a:p>
          <a:p>
            <a:r>
              <a:rPr lang="it-IT" sz="1200" b="1" dirty="0">
                <a:solidFill>
                  <a:srgbClr val="002060"/>
                </a:solidFill>
              </a:rPr>
              <a:t>VOLTO ARROSSATO OPPURE PALLORE</a:t>
            </a:r>
          </a:p>
          <a:p>
            <a:r>
              <a:rPr lang="it-IT" sz="1200" b="1" dirty="0">
                <a:solidFill>
                  <a:srgbClr val="002060"/>
                </a:solidFill>
              </a:rPr>
              <a:t>ECCITAZIONE NERVOSA</a:t>
            </a:r>
          </a:p>
          <a:p>
            <a:r>
              <a:rPr lang="it-IT" sz="1200" b="1" dirty="0">
                <a:solidFill>
                  <a:srgbClr val="002060"/>
                </a:solidFill>
              </a:rPr>
              <a:t>CEFALEA FINO A DELIRIO</a:t>
            </a:r>
          </a:p>
          <a:p>
            <a:r>
              <a:rPr lang="it-IT" sz="1200" b="1" dirty="0">
                <a:solidFill>
                  <a:srgbClr val="002060"/>
                </a:solidFill>
              </a:rPr>
              <a:t>POSSIBILI CRAMPI MUSCOLARI</a:t>
            </a:r>
          </a:p>
          <a:p>
            <a:r>
              <a:rPr lang="it-IT" sz="1200" b="1" dirty="0">
                <a:solidFill>
                  <a:srgbClr val="002060"/>
                </a:solidFill>
              </a:rPr>
              <a:t>PUPILLE DILATATE</a:t>
            </a:r>
          </a:p>
          <a:p>
            <a:r>
              <a:rPr lang="it-IT" sz="1200" b="1" dirty="0">
                <a:solidFill>
                  <a:srgbClr val="002060"/>
                </a:solidFill>
              </a:rPr>
              <a:t>RISCHIO </a:t>
            </a:r>
            <a:r>
              <a:rPr lang="it-IT" sz="1200" b="1" dirty="0" err="1">
                <a:solidFill>
                  <a:srgbClr val="002060"/>
                </a:solidFill>
              </a:rPr>
              <a:t>DI</a:t>
            </a:r>
            <a:r>
              <a:rPr lang="it-IT" sz="1200" b="1" dirty="0">
                <a:solidFill>
                  <a:srgbClr val="002060"/>
                </a:solidFill>
              </a:rPr>
              <a:t> SHOCK</a:t>
            </a:r>
          </a:p>
          <a:p>
            <a:r>
              <a:rPr lang="it-IT" sz="1200" b="1" dirty="0">
                <a:solidFill>
                  <a:srgbClr val="002060"/>
                </a:solidFill>
              </a:rPr>
              <a:t>SI PUO’ ARRIVARE A TURBE DELLA COSCIENZA, AL COMA ALL’ARRESTO DELLA RESPIRAZIONE</a:t>
            </a:r>
          </a:p>
          <a:p>
            <a:endParaRPr lang="it-IT" sz="1200" b="1" dirty="0">
              <a:solidFill>
                <a:srgbClr val="002060"/>
              </a:solidFill>
            </a:endParaRPr>
          </a:p>
          <a:p>
            <a:r>
              <a:rPr lang="it-IT" sz="1400" b="1" dirty="0">
                <a:solidFill>
                  <a:srgbClr val="FF0000"/>
                </a:solidFill>
              </a:rPr>
              <a:t>COSA FARE: </a:t>
            </a:r>
            <a:r>
              <a:rPr lang="it-IT" sz="1200" b="1" dirty="0">
                <a:solidFill>
                  <a:srgbClr val="002060"/>
                </a:solidFill>
              </a:rPr>
              <a:t>PORTARE LA PERSONA IN UN AMBIENTE PIU’ FRESCO, LIBERARLO DAGLI INDUMENTI, AVVOLGERLO IN UN LENZUOLO O ASCIUGAMANO UMIDO E VERSARE SOPRA ACQUA FRESCA (NO GELIDA)</a:t>
            </a:r>
          </a:p>
          <a:p>
            <a:r>
              <a:rPr lang="it-IT" sz="1200" b="1" dirty="0">
                <a:solidFill>
                  <a:srgbClr val="002060"/>
                </a:solidFill>
              </a:rPr>
              <a:t>                                       SE COSCIENTE SI ACQUA E SALI MINERALI, POSIZIONE SEMISEDUTA</a:t>
            </a:r>
          </a:p>
          <a:p>
            <a:r>
              <a:rPr lang="it-IT" sz="1200" b="1" dirty="0">
                <a:solidFill>
                  <a:srgbClr val="002060"/>
                </a:solidFill>
              </a:rPr>
              <a:t>                                       SE INCOSCIENTE PLS</a:t>
            </a:r>
          </a:p>
          <a:p>
            <a:r>
              <a:rPr lang="it-IT" sz="1200" b="1" dirty="0">
                <a:solidFill>
                  <a:srgbClr val="002060"/>
                </a:solidFill>
              </a:rPr>
              <a:t>                                       IN ATTESA DEI SOCCORSI TENERE CONTROLLATE LE FUNZIONI VITALI</a:t>
            </a:r>
            <a:endParaRPr lang="it-IT" sz="1400" b="1" dirty="0">
              <a:solidFill>
                <a:srgbClr val="002060"/>
              </a:solidFill>
            </a:endParaRPr>
          </a:p>
          <a:p>
            <a:endParaRPr lang="it-IT" b="1" dirty="0">
              <a:solidFill>
                <a:srgbClr val="FF0000"/>
              </a:solidFill>
            </a:endParaRPr>
          </a:p>
          <a:p>
            <a:endParaRPr lang="it-IT" dirty="0"/>
          </a:p>
        </p:txBody>
      </p:sp>
      <p:pic>
        <p:nvPicPr>
          <p:cNvPr id="5" name="Immagine 4" descr="primoso013.jpg"/>
          <p:cNvPicPr>
            <a:picLocks noChangeAspect="1"/>
          </p:cNvPicPr>
          <p:nvPr/>
        </p:nvPicPr>
        <p:blipFill>
          <a:blip r:embed="rId2" cstate="print"/>
          <a:stretch>
            <a:fillRect/>
          </a:stretch>
        </p:blipFill>
        <p:spPr>
          <a:xfrm>
            <a:off x="521897" y="4940185"/>
            <a:ext cx="1224136" cy="928255"/>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082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965" y="305542"/>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352147" y="1556792"/>
            <a:ext cx="8496944" cy="3754874"/>
          </a:xfrm>
          <a:prstGeom prst="rect">
            <a:avLst/>
          </a:prstGeom>
          <a:noFill/>
        </p:spPr>
        <p:txBody>
          <a:bodyPr wrap="square" rtlCol="0">
            <a:spAutoFit/>
          </a:bodyPr>
          <a:lstStyle/>
          <a:p>
            <a:r>
              <a:rPr lang="it-IT" b="1" dirty="0">
                <a:solidFill>
                  <a:srgbClr val="FF0000"/>
                </a:solidFill>
              </a:rPr>
              <a:t>TURBE DEL SISTEMA NERVOSO</a:t>
            </a:r>
          </a:p>
          <a:p>
            <a:endParaRPr lang="it-IT" b="1" dirty="0">
              <a:solidFill>
                <a:srgbClr val="FF0000"/>
              </a:solidFill>
            </a:endParaRPr>
          </a:p>
          <a:p>
            <a:r>
              <a:rPr lang="it-IT" sz="1400" b="1" dirty="0">
                <a:solidFill>
                  <a:srgbClr val="FF0000"/>
                </a:solidFill>
              </a:rPr>
              <a:t>EPILESSIA: </a:t>
            </a:r>
            <a:r>
              <a:rPr lang="it-IT" sz="1400" b="1" dirty="0">
                <a:solidFill>
                  <a:srgbClr val="002060"/>
                </a:solidFill>
              </a:rPr>
              <a:t>affezione cerebrale causata da scariche improvvise eccessive e disordinate di sostanza grigia da parte di alcuni neuroni presenti nell’encefalo definite </a:t>
            </a:r>
            <a:r>
              <a:rPr lang="it-IT" sz="1400" b="1" dirty="0">
                <a:solidFill>
                  <a:srgbClr val="FF0000"/>
                </a:solidFill>
              </a:rPr>
              <a:t>CRISI</a:t>
            </a:r>
          </a:p>
          <a:p>
            <a:r>
              <a:rPr lang="it-IT" sz="1400" b="1" dirty="0">
                <a:solidFill>
                  <a:srgbClr val="FF0000"/>
                </a:solidFill>
              </a:rPr>
              <a:t>CAUSE:</a:t>
            </a:r>
          </a:p>
          <a:p>
            <a:r>
              <a:rPr lang="it-IT" sz="1400" b="1" dirty="0">
                <a:solidFill>
                  <a:srgbClr val="FF0000"/>
                </a:solidFill>
              </a:rPr>
              <a:t>FATTORI PRENATALI : </a:t>
            </a:r>
            <a:r>
              <a:rPr lang="it-IT" sz="1200" b="1" dirty="0">
                <a:solidFill>
                  <a:srgbClr val="002060"/>
                </a:solidFill>
              </a:rPr>
              <a:t>malattie dell’embrione e del feto a causa di scarsa ossigenazione uterina, infezioni della placenta come </a:t>
            </a:r>
            <a:r>
              <a:rPr lang="it-IT" sz="1200" b="1" dirty="0">
                <a:solidFill>
                  <a:srgbClr val="FF0000"/>
                </a:solidFill>
              </a:rPr>
              <a:t>lue</a:t>
            </a:r>
            <a:r>
              <a:rPr lang="it-IT" sz="1200" b="1" dirty="0">
                <a:solidFill>
                  <a:srgbClr val="002060"/>
                </a:solidFill>
              </a:rPr>
              <a:t> (Rarissimo tumore dell’ovaio composto da cellule simili a quelle del corpo luteo. Può a volte insorgere durante l’ultimo trimestre di gravidanza, o nel puerperio ) </a:t>
            </a:r>
            <a:r>
              <a:rPr lang="it-IT" sz="1200" b="1" dirty="0">
                <a:solidFill>
                  <a:srgbClr val="FF0000"/>
                </a:solidFill>
              </a:rPr>
              <a:t>toxoplasmosi (</a:t>
            </a:r>
            <a:r>
              <a:rPr lang="it-IT" sz="1200" b="1" dirty="0">
                <a:solidFill>
                  <a:srgbClr val="002060"/>
                </a:solidFill>
              </a:rPr>
              <a:t>La toxoplasmosi è una malattia infettiva provocata da un protozoo Toxoplasma </a:t>
            </a:r>
            <a:r>
              <a:rPr lang="it-IT" sz="1200" b="1" dirty="0" err="1">
                <a:solidFill>
                  <a:srgbClr val="002060"/>
                </a:solidFill>
              </a:rPr>
              <a:t>Gondii</a:t>
            </a:r>
            <a:r>
              <a:rPr lang="it-IT" sz="1200" b="1" dirty="0">
                <a:solidFill>
                  <a:srgbClr val="002060"/>
                </a:solidFill>
              </a:rPr>
              <a:t> tipica di mammiferi e uccelli)</a:t>
            </a:r>
            <a:endParaRPr lang="it-IT" sz="1400" b="1" dirty="0">
              <a:solidFill>
                <a:srgbClr val="002060"/>
              </a:solidFill>
            </a:endParaRPr>
          </a:p>
          <a:p>
            <a:r>
              <a:rPr lang="it-IT" sz="1400" b="1" dirty="0">
                <a:solidFill>
                  <a:srgbClr val="FF0000"/>
                </a:solidFill>
              </a:rPr>
              <a:t>FATTORI PERINATALI: </a:t>
            </a:r>
            <a:r>
              <a:rPr lang="it-IT" sz="1200" b="1" dirty="0">
                <a:solidFill>
                  <a:srgbClr val="002060"/>
                </a:solidFill>
              </a:rPr>
              <a:t>traumi da parto, anossia infezioni alla nascita</a:t>
            </a:r>
            <a:endParaRPr lang="it-IT" sz="1400" b="1" dirty="0">
              <a:solidFill>
                <a:srgbClr val="002060"/>
              </a:solidFill>
            </a:endParaRPr>
          </a:p>
          <a:p>
            <a:r>
              <a:rPr lang="it-IT" sz="1400" b="1" dirty="0">
                <a:solidFill>
                  <a:srgbClr val="FF0000"/>
                </a:solidFill>
              </a:rPr>
              <a:t>FATTORI POST NATALI: </a:t>
            </a:r>
            <a:r>
              <a:rPr lang="it-IT" sz="1200" b="1" dirty="0">
                <a:solidFill>
                  <a:srgbClr val="002060"/>
                </a:solidFill>
              </a:rPr>
              <a:t>trauma cranico, </a:t>
            </a:r>
            <a:r>
              <a:rPr lang="it-IT" sz="1200" b="1" dirty="0" err="1">
                <a:solidFill>
                  <a:srgbClr val="002060"/>
                </a:solidFill>
              </a:rPr>
              <a:t>vasculopatie</a:t>
            </a:r>
            <a:r>
              <a:rPr lang="it-IT" sz="1200" b="1" dirty="0">
                <a:solidFill>
                  <a:srgbClr val="002060"/>
                </a:solidFill>
              </a:rPr>
              <a:t> cerebrali, neoplasie del SNC, </a:t>
            </a:r>
            <a:r>
              <a:rPr lang="it-IT" sz="1200" b="1" dirty="0" err="1">
                <a:solidFill>
                  <a:srgbClr val="002060"/>
                </a:solidFill>
              </a:rPr>
              <a:t>affezzioni</a:t>
            </a:r>
            <a:r>
              <a:rPr lang="it-IT" sz="1200" b="1" dirty="0">
                <a:solidFill>
                  <a:srgbClr val="002060"/>
                </a:solidFill>
              </a:rPr>
              <a:t> infiammatorie  (meningiti, encefaliti), intossicazioni esogene (alcolici, ossido di </a:t>
            </a:r>
            <a:r>
              <a:rPr lang="it-IT" sz="1200" b="1" dirty="0" err="1">
                <a:solidFill>
                  <a:srgbClr val="002060"/>
                </a:solidFill>
              </a:rPr>
              <a:t>carbonio…</a:t>
            </a:r>
            <a:r>
              <a:rPr lang="it-IT" sz="1200" b="1" dirty="0">
                <a:solidFill>
                  <a:srgbClr val="002060"/>
                </a:solidFill>
              </a:rPr>
              <a:t>) ed endogene</a:t>
            </a:r>
            <a:endParaRPr lang="it-IT" sz="1400" b="1" dirty="0">
              <a:solidFill>
                <a:srgbClr val="002060"/>
              </a:solidFill>
            </a:endParaRPr>
          </a:p>
          <a:p>
            <a:r>
              <a:rPr lang="it-IT" sz="1400" b="1" dirty="0">
                <a:solidFill>
                  <a:srgbClr val="FF0000"/>
                </a:solidFill>
              </a:rPr>
              <a:t>!!!ATTENZIONE!!! </a:t>
            </a:r>
            <a:r>
              <a:rPr lang="it-IT" sz="1200" b="1" dirty="0">
                <a:solidFill>
                  <a:srgbClr val="002060"/>
                </a:solidFill>
              </a:rPr>
              <a:t>IN MOLTI CASI L’EPILESSIA NON HA CAUSE APPARENTI</a:t>
            </a:r>
            <a:endParaRPr lang="it-IT" sz="1400" b="1" dirty="0">
              <a:solidFill>
                <a:srgbClr val="002060"/>
              </a:solidFill>
            </a:endParaRPr>
          </a:p>
          <a:p>
            <a:r>
              <a:rPr lang="it-IT" sz="1400" b="1" dirty="0">
                <a:solidFill>
                  <a:srgbClr val="FF0000"/>
                </a:solidFill>
              </a:rPr>
              <a:t>!!!ATTENZIONE!!! </a:t>
            </a:r>
            <a:r>
              <a:rPr lang="it-IT" sz="1200" b="1" dirty="0">
                <a:solidFill>
                  <a:srgbClr val="002060"/>
                </a:solidFill>
              </a:rPr>
              <a:t>ESISTONO CIRCA 40 TIPI DIFFERENTI </a:t>
            </a:r>
            <a:r>
              <a:rPr lang="it-IT" sz="1200" b="1" dirty="0" err="1">
                <a:solidFill>
                  <a:srgbClr val="002060"/>
                </a:solidFill>
              </a:rPr>
              <a:t>DI</a:t>
            </a:r>
            <a:r>
              <a:rPr lang="it-IT" sz="1200" b="1" dirty="0">
                <a:solidFill>
                  <a:srgbClr val="002060"/>
                </a:solidFill>
              </a:rPr>
              <a:t> CRISI CHE DIPENDONO DALLE STRUTTURE NERVOSE COINVOLTE</a:t>
            </a:r>
            <a:endParaRPr lang="it-IT" sz="1400" b="1" dirty="0">
              <a:solidFill>
                <a:srgbClr val="002060"/>
              </a:solidFill>
            </a:endParaRPr>
          </a:p>
          <a:p>
            <a:br>
              <a:rPr lang="it-IT" sz="1400" dirty="0">
                <a:solidFill>
                  <a:srgbClr val="002060"/>
                </a:solidFill>
              </a:rPr>
            </a:br>
            <a:endParaRPr lang="it-IT" sz="1400" b="1" dirty="0">
              <a:solidFill>
                <a:srgbClr val="002060"/>
              </a:solidFill>
            </a:endParaRPr>
          </a:p>
          <a:p>
            <a:endParaRPr lang="it-IT" sz="1400" b="1" dirty="0">
              <a:solidFill>
                <a:srgbClr val="00206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2019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983664" y="260648"/>
            <a:ext cx="7324441"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251520" y="1196752"/>
            <a:ext cx="8208912" cy="4585871"/>
          </a:xfrm>
          <a:prstGeom prst="rect">
            <a:avLst/>
          </a:prstGeom>
          <a:noFill/>
        </p:spPr>
        <p:txBody>
          <a:bodyPr wrap="square" rtlCol="0">
            <a:spAutoFit/>
          </a:bodyPr>
          <a:lstStyle/>
          <a:p>
            <a:r>
              <a:rPr lang="it-IT" sz="1600" b="1" dirty="0">
                <a:solidFill>
                  <a:srgbClr val="FF0000"/>
                </a:solidFill>
                <a:latin typeface="Arial" panose="020B0604020202020204" pitchFamily="34" charset="0"/>
                <a:cs typeface="Arial" panose="020B0604020202020204" pitchFamily="34" charset="0"/>
              </a:rPr>
              <a:t>EPILESSIA</a:t>
            </a:r>
          </a:p>
          <a:p>
            <a:r>
              <a:rPr lang="it-IT" sz="1200" b="1" dirty="0">
                <a:solidFill>
                  <a:srgbClr val="002060"/>
                </a:solidFill>
                <a:latin typeface="Arial" panose="020B0604020202020204" pitchFamily="34" charset="0"/>
                <a:cs typeface="Arial" panose="020B0604020202020204" pitchFamily="34" charset="0"/>
              </a:rPr>
              <a:t>COME PRIMI SOCCORRITORI </a:t>
            </a:r>
            <a:r>
              <a:rPr lang="it-IT" sz="1200" b="1" dirty="0" err="1">
                <a:solidFill>
                  <a:srgbClr val="002060"/>
                </a:solidFill>
                <a:latin typeface="Arial" panose="020B0604020202020204" pitchFamily="34" charset="0"/>
                <a:cs typeface="Arial" panose="020B0604020202020204" pitchFamily="34" charset="0"/>
              </a:rPr>
              <a:t>CI</a:t>
            </a:r>
            <a:r>
              <a:rPr lang="it-IT" sz="1200" b="1" dirty="0">
                <a:solidFill>
                  <a:srgbClr val="002060"/>
                </a:solidFill>
                <a:latin typeface="Arial" panose="020B0604020202020204" pitchFamily="34" charset="0"/>
                <a:cs typeface="Arial" panose="020B0604020202020204" pitchFamily="34" charset="0"/>
              </a:rPr>
              <a:t> OCCUPIAMO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QUELLI CHE VENGONO DEFINITI</a:t>
            </a:r>
          </a:p>
          <a:p>
            <a:r>
              <a:rPr lang="it-IT" sz="1200" b="1" dirty="0">
                <a:solidFill>
                  <a:srgbClr val="C00000"/>
                </a:solidFill>
                <a:latin typeface="Arial" panose="020B0604020202020204" pitchFamily="34" charset="0"/>
                <a:cs typeface="Arial" panose="020B0604020202020204" pitchFamily="34" charset="0"/>
              </a:rPr>
              <a:t>GRANDE MALE</a:t>
            </a:r>
          </a:p>
          <a:p>
            <a:r>
              <a:rPr lang="it-IT" sz="1200" b="1" dirty="0">
                <a:solidFill>
                  <a:srgbClr val="C00000"/>
                </a:solidFill>
                <a:latin typeface="Arial" panose="020B0604020202020204" pitchFamily="34" charset="0"/>
                <a:cs typeface="Arial" panose="020B0604020202020204" pitchFamily="34" charset="0"/>
              </a:rPr>
              <a:t>PICCOLO MALE</a:t>
            </a:r>
          </a:p>
          <a:p>
            <a:endParaRPr lang="it-IT" sz="1200" b="1" dirty="0">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GRANDE MALE (COLPISCE PREVALENTEMENTE I SOGGETTI DOPO L’ETA’ DELLA PUBERTA’)</a:t>
            </a:r>
          </a:p>
          <a:p>
            <a:r>
              <a:rPr lang="it-IT" sz="1200" b="1" dirty="0">
                <a:solidFill>
                  <a:srgbClr val="002060"/>
                </a:solidFill>
                <a:latin typeface="Arial" panose="020B0604020202020204" pitchFamily="34" charset="0"/>
                <a:cs typeface="Arial" panose="020B0604020202020204" pitchFamily="34" charset="0"/>
              </a:rPr>
              <a:t>SI MANIFESTA  SIA A PERSONA SVEGLIA CHE ADDORMENTATA</a:t>
            </a:r>
          </a:p>
          <a:p>
            <a:r>
              <a:rPr lang="it-IT" sz="1200" b="1" dirty="0">
                <a:solidFill>
                  <a:srgbClr val="002060"/>
                </a:solidFill>
                <a:latin typeface="Arial" panose="020B0604020202020204" pitchFamily="34" charset="0"/>
                <a:cs typeface="Arial" panose="020B0604020202020204" pitchFamily="34" charset="0"/>
              </a:rPr>
              <a:t>NON DIPENDE DALLA VOLONTA’ DELL’INDIVIDUO</a:t>
            </a:r>
          </a:p>
          <a:p>
            <a:r>
              <a:rPr lang="it-IT" sz="1200" b="1" dirty="0">
                <a:solidFill>
                  <a:srgbClr val="002060"/>
                </a:solidFill>
                <a:latin typeface="Arial" panose="020B0604020202020204" pitchFamily="34" charset="0"/>
                <a:cs typeface="Arial" panose="020B0604020202020204" pitchFamily="34" charset="0"/>
              </a:rPr>
              <a:t>PUO’ ESSERE FAVORITE DA STRAPAZZI FISICI O DISORDINI ALIMENTARI</a:t>
            </a:r>
          </a:p>
          <a:p>
            <a:r>
              <a:rPr lang="it-IT" sz="1200" b="1" dirty="0">
                <a:solidFill>
                  <a:srgbClr val="002060"/>
                </a:solidFill>
                <a:latin typeface="Arial" panose="020B0604020202020204" pitchFamily="34" charset="0"/>
                <a:cs typeface="Arial" panose="020B0604020202020204" pitchFamily="34" charset="0"/>
              </a:rPr>
              <a:t>PRIMA DELLA CRISI LA PERSONA PUO’ SEMBRARE APATICA, DEPRESSA, IRRITABILE</a:t>
            </a:r>
          </a:p>
          <a:p>
            <a:r>
              <a:rPr lang="it-IT" sz="1200" b="1" dirty="0">
                <a:solidFill>
                  <a:srgbClr val="002060"/>
                </a:solidFill>
                <a:latin typeface="Arial" panose="020B0604020202020204" pitchFamily="34" charset="0"/>
                <a:cs typeface="Arial" panose="020B0604020202020204" pitchFamily="34" charset="0"/>
              </a:rPr>
              <a:t>POCHI SECONDI PRIMA SI PUO’ NOTARE UNA ROTAZIONE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TESTA E OCCHI</a:t>
            </a:r>
          </a:p>
          <a:p>
            <a:r>
              <a:rPr lang="it-IT" sz="1200" b="1" dirty="0">
                <a:solidFill>
                  <a:srgbClr val="002060"/>
                </a:solidFill>
                <a:latin typeface="Arial" panose="020B0604020202020204" pitchFamily="34" charset="0"/>
                <a:cs typeface="Arial" panose="020B0604020202020204" pitchFamily="34" charset="0"/>
              </a:rPr>
              <a:t>IL SOGGETTO PUO’ AVVERTIRE PALPITAZIONI, ODORI STRANI, SUONI, LAMPI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LUCE  (AURA EPILETTICA)</a:t>
            </a:r>
          </a:p>
          <a:p>
            <a:r>
              <a:rPr lang="it-IT" sz="1200" b="1" dirty="0">
                <a:solidFill>
                  <a:srgbClr val="FF0000"/>
                </a:solidFill>
                <a:latin typeface="Arial" panose="020B0604020202020204" pitchFamily="34" charset="0"/>
                <a:cs typeface="Arial" panose="020B0604020202020204" pitchFamily="34" charset="0"/>
              </a:rPr>
              <a:t>LA CRISI POI SI RISOVE IN TRE FASI:</a:t>
            </a:r>
          </a:p>
          <a:p>
            <a:r>
              <a:rPr lang="it-IT" sz="1200" b="1" dirty="0">
                <a:solidFill>
                  <a:srgbClr val="C00000"/>
                </a:solidFill>
                <a:latin typeface="Arial" panose="020B0604020202020204" pitchFamily="34" charset="0"/>
                <a:cs typeface="Arial" panose="020B0604020202020204" pitchFamily="34" charset="0"/>
              </a:rPr>
              <a:t>FASE TONICA: </a:t>
            </a:r>
            <a:r>
              <a:rPr lang="it-IT" sz="1200" b="1" dirty="0">
                <a:solidFill>
                  <a:srgbClr val="002060"/>
                </a:solidFill>
                <a:latin typeface="Arial" panose="020B0604020202020204" pitchFamily="34" charset="0"/>
                <a:cs typeface="Arial" panose="020B0604020202020204" pitchFamily="34" charset="0"/>
              </a:rPr>
              <a:t>dura circa 30 secondi, il soggetto si irrigidisce, le mani si chiudono a pugno, i muscoli respiratori non funzionano e subentra l’apnea (il soggetto diventa cianotico), gli occhi possono  ruotare verso l’alto e la persona prima di irrigidirsi potrebbe emettere un urlo, la mandibola potrebbe chiudersi causando il morso della lingua.</a:t>
            </a:r>
          </a:p>
          <a:p>
            <a:endParaRPr lang="it-IT" sz="1200" b="1" dirty="0">
              <a:solidFill>
                <a:srgbClr val="002060"/>
              </a:solidFill>
              <a:latin typeface="Arial" panose="020B0604020202020204" pitchFamily="34" charset="0"/>
              <a:cs typeface="Arial" panose="020B0604020202020204" pitchFamily="34" charset="0"/>
            </a:endParaRPr>
          </a:p>
          <a:p>
            <a:r>
              <a:rPr lang="it-IT" sz="1200" b="1" dirty="0">
                <a:solidFill>
                  <a:srgbClr val="C00000"/>
                </a:solidFill>
                <a:latin typeface="Arial" panose="020B0604020202020204" pitchFamily="34" charset="0"/>
                <a:cs typeface="Arial" panose="020B0604020202020204" pitchFamily="34" charset="0"/>
              </a:rPr>
              <a:t>FASE CLONICA: </a:t>
            </a:r>
            <a:r>
              <a:rPr lang="it-IT" sz="1200" b="1" dirty="0">
                <a:solidFill>
                  <a:srgbClr val="002060"/>
                </a:solidFill>
                <a:latin typeface="Arial" panose="020B0604020202020204" pitchFamily="34" charset="0"/>
                <a:cs typeface="Arial" panose="020B0604020202020204" pitchFamily="34" charset="0"/>
              </a:rPr>
              <a:t>dura circa ½ minuti, il soggetto rimane in apnea, il corpo è in preda a convulsioni, dalla bocca può uscire saliva, la persona suda molto. La crisi termina con una inspirazione profonda.</a:t>
            </a:r>
          </a:p>
          <a:p>
            <a:endParaRPr lang="it-IT" sz="1200" b="1" dirty="0">
              <a:solidFill>
                <a:srgbClr val="002060"/>
              </a:solidFill>
              <a:latin typeface="Arial" panose="020B0604020202020204" pitchFamily="34" charset="0"/>
              <a:cs typeface="Arial" panose="020B0604020202020204" pitchFamily="34" charset="0"/>
            </a:endParaRPr>
          </a:p>
          <a:p>
            <a:r>
              <a:rPr lang="it-IT" sz="1200" b="1" dirty="0">
                <a:solidFill>
                  <a:srgbClr val="C00000"/>
                </a:solidFill>
                <a:latin typeface="Arial" panose="020B0604020202020204" pitchFamily="34" charset="0"/>
                <a:cs typeface="Arial" panose="020B0604020202020204" pitchFamily="34" charset="0"/>
              </a:rPr>
              <a:t>FASE </a:t>
            </a:r>
            <a:r>
              <a:rPr lang="it-IT" sz="1200" b="1" dirty="0" err="1">
                <a:solidFill>
                  <a:srgbClr val="C00000"/>
                </a:solidFill>
                <a:latin typeface="Arial" panose="020B0604020202020204" pitchFamily="34" charset="0"/>
                <a:cs typeface="Arial" panose="020B0604020202020204" pitchFamily="34" charset="0"/>
              </a:rPr>
              <a:t>DI</a:t>
            </a:r>
            <a:r>
              <a:rPr lang="it-IT" sz="1200" b="1" dirty="0">
                <a:solidFill>
                  <a:srgbClr val="C00000"/>
                </a:solidFill>
                <a:latin typeface="Arial" panose="020B0604020202020204" pitchFamily="34" charset="0"/>
                <a:cs typeface="Arial" panose="020B0604020202020204" pitchFamily="34" charset="0"/>
              </a:rPr>
              <a:t> RILASSAMENTO: </a:t>
            </a:r>
            <a:r>
              <a:rPr lang="it-IT" sz="1200" b="1" dirty="0">
                <a:solidFill>
                  <a:srgbClr val="002060"/>
                </a:solidFill>
                <a:latin typeface="Arial" panose="020B0604020202020204" pitchFamily="34" charset="0"/>
                <a:cs typeface="Arial" panose="020B0604020202020204" pitchFamily="34" charset="0"/>
              </a:rPr>
              <a:t>dura circa 5 minuti, la persona rimane ad occhi chiusi sembra in stato comatoso (coma post-critico), potrebbe esserci rilassamento degli sfinteri, quando apre gli occhi la persona è confusa, disorientata, se non disturbata può dormire per ore.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149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946150" y="476672"/>
            <a:ext cx="7324441"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251520" y="1556792"/>
            <a:ext cx="8668655" cy="3354765"/>
          </a:xfrm>
          <a:prstGeom prst="rect">
            <a:avLst/>
          </a:prstGeom>
          <a:noFill/>
        </p:spPr>
        <p:txBody>
          <a:bodyPr wrap="none" rtlCol="0">
            <a:spAutoFit/>
          </a:bodyPr>
          <a:lstStyle/>
          <a:p>
            <a:r>
              <a:rPr lang="it-IT" sz="1600" b="1" dirty="0">
                <a:solidFill>
                  <a:srgbClr val="FF0000"/>
                </a:solidFill>
              </a:rPr>
              <a:t>EPILESSIA: GRANDE MALE – COSA FARE</a:t>
            </a:r>
          </a:p>
          <a:p>
            <a:endParaRPr lang="it-IT" sz="1600" b="1" dirty="0">
              <a:solidFill>
                <a:srgbClr val="FF0000"/>
              </a:solidFill>
            </a:endParaRPr>
          </a:p>
          <a:p>
            <a:r>
              <a:rPr lang="it-IT" sz="1200" b="1" dirty="0">
                <a:solidFill>
                  <a:srgbClr val="002060"/>
                </a:solidFill>
              </a:rPr>
              <a:t>NON PROVARE A BLOCCARE LA CRISI</a:t>
            </a:r>
          </a:p>
          <a:p>
            <a:r>
              <a:rPr lang="it-IT" sz="1200" b="1" dirty="0">
                <a:solidFill>
                  <a:srgbClr val="002060"/>
                </a:solidFill>
              </a:rPr>
              <a:t>NON BLOCCARE LA PERSONA DURANTE LA CRISI</a:t>
            </a:r>
          </a:p>
          <a:p>
            <a:r>
              <a:rPr lang="it-IT" sz="1200" b="1" dirty="0">
                <a:solidFill>
                  <a:srgbClr val="002060"/>
                </a:solidFill>
              </a:rPr>
              <a:t>NON METTERE LE DITA IN BOCCA AL SOGGETTO PER AFFERRARE LA LINGUA</a:t>
            </a:r>
          </a:p>
          <a:p>
            <a:r>
              <a:rPr lang="it-IT" sz="1200" b="1" dirty="0">
                <a:solidFill>
                  <a:srgbClr val="002060"/>
                </a:solidFill>
              </a:rPr>
              <a:t>SPOSTARE EVENTUALI OGGETTI PERICOLOSI</a:t>
            </a:r>
          </a:p>
          <a:p>
            <a:r>
              <a:rPr lang="it-IT" sz="1200" b="1" dirty="0">
                <a:solidFill>
                  <a:srgbClr val="002060"/>
                </a:solidFill>
              </a:rPr>
              <a:t>SE LA CRISI AVVIENE IN UN POSTO PERICOLOSO SPOSTARE IL SOGGETTO TRASCINANDOLO</a:t>
            </a:r>
          </a:p>
          <a:p>
            <a:r>
              <a:rPr lang="it-IT" sz="1200" b="1" dirty="0">
                <a:solidFill>
                  <a:srgbClr val="002060"/>
                </a:solidFill>
              </a:rPr>
              <a:t>AL SOPRAGGIUNGIMENTO DELLA FASE </a:t>
            </a:r>
            <a:r>
              <a:rPr lang="it-IT" sz="1200" b="1" dirty="0" err="1">
                <a:solidFill>
                  <a:srgbClr val="002060"/>
                </a:solidFill>
              </a:rPr>
              <a:t>DI</a:t>
            </a:r>
            <a:r>
              <a:rPr lang="it-IT" sz="1200" b="1" dirty="0">
                <a:solidFill>
                  <a:srgbClr val="002060"/>
                </a:solidFill>
              </a:rPr>
              <a:t> RILASSAMENTO ESEGUIRE ABC</a:t>
            </a:r>
          </a:p>
          <a:p>
            <a:endParaRPr lang="it-IT" sz="1200" b="1" dirty="0">
              <a:solidFill>
                <a:srgbClr val="002060"/>
              </a:solidFill>
            </a:endParaRPr>
          </a:p>
          <a:p>
            <a:endParaRPr lang="it-IT" sz="1200" b="1" dirty="0">
              <a:solidFill>
                <a:srgbClr val="002060"/>
              </a:solidFill>
            </a:endParaRPr>
          </a:p>
          <a:p>
            <a:r>
              <a:rPr lang="it-IT" sz="1200" b="1" dirty="0">
                <a:solidFill>
                  <a:srgbClr val="FF0000"/>
                </a:solidFill>
              </a:rPr>
              <a:t>!!!!ATTENZIONE!!!!</a:t>
            </a:r>
          </a:p>
          <a:p>
            <a:r>
              <a:rPr lang="it-IT" sz="1200" b="1" dirty="0">
                <a:solidFill>
                  <a:srgbClr val="002060"/>
                </a:solidFill>
              </a:rPr>
              <a:t>SE LE CRISI SI SUSSEGUONO A DISTANZA RAVVICINATA SUBENTRA LO “STATO </a:t>
            </a:r>
            <a:r>
              <a:rPr lang="it-IT" sz="1200" b="1" dirty="0" err="1">
                <a:solidFill>
                  <a:srgbClr val="002060"/>
                </a:solidFill>
              </a:rPr>
              <a:t>DI</a:t>
            </a:r>
            <a:r>
              <a:rPr lang="it-IT" sz="1200" b="1" dirty="0">
                <a:solidFill>
                  <a:srgbClr val="002060"/>
                </a:solidFill>
              </a:rPr>
              <a:t> MALE EPILETTICO”</a:t>
            </a:r>
          </a:p>
          <a:p>
            <a:r>
              <a:rPr lang="it-IT" sz="1200" b="1" dirty="0">
                <a:solidFill>
                  <a:srgbClr val="002060"/>
                </a:solidFill>
              </a:rPr>
              <a:t>IN QUESTO CASO, TRA UNA CRISI E L’ALTRA IL SOGGETTO NON RIPRENDE COMPLETAMENTE COSCIENZA</a:t>
            </a:r>
          </a:p>
          <a:p>
            <a:r>
              <a:rPr lang="it-IT" sz="1200" b="1" dirty="0">
                <a:solidFill>
                  <a:srgbClr val="002060"/>
                </a:solidFill>
              </a:rPr>
              <a:t>IL SOGGETTO PUO’ ANDARE INCONTRO A:</a:t>
            </a:r>
          </a:p>
          <a:p>
            <a:r>
              <a:rPr lang="it-IT" sz="1200" b="1" dirty="0">
                <a:solidFill>
                  <a:srgbClr val="C00000"/>
                </a:solidFill>
              </a:rPr>
              <a:t>IPERTERMIA</a:t>
            </a:r>
          </a:p>
          <a:p>
            <a:r>
              <a:rPr lang="it-IT" sz="1200" b="1" dirty="0">
                <a:solidFill>
                  <a:srgbClr val="C00000"/>
                </a:solidFill>
              </a:rPr>
              <a:t>DEPRESSIONE RESPIRATORIA</a:t>
            </a:r>
          </a:p>
          <a:p>
            <a:r>
              <a:rPr lang="it-IT" sz="1200" b="1" dirty="0">
                <a:solidFill>
                  <a:srgbClr val="C00000"/>
                </a:solidFill>
              </a:rPr>
              <a:t>DEPRESSIONE CIRCOLATORIA</a:t>
            </a:r>
            <a:endParaRPr lang="it-IT" sz="1600" b="1" dirty="0">
              <a:solidFill>
                <a:srgbClr val="C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675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p:nvPr>
        </p:nvSpPr>
        <p:spPr>
          <a:xfrm>
            <a:off x="467544" y="0"/>
            <a:ext cx="8229600" cy="1252728"/>
          </a:xfrm>
          <a:prstGeom prst="rect">
            <a:avLst/>
          </a:prstGeom>
          <a:noFill/>
        </p:spPr>
        <p:txBody>
          <a:bodyPr wrap="none" rtlCol="0">
            <a:spAutoFit/>
          </a:bodyPr>
          <a:lstStyle/>
          <a:p>
            <a:r>
              <a:rPr lang="it-IT" sz="4000" b="1" dirty="0">
                <a:solidFill>
                  <a:srgbClr val="FF0000"/>
                </a:solidFill>
              </a:rPr>
              <a:t>LE EMERGENZE MEDICHE</a:t>
            </a:r>
          </a:p>
        </p:txBody>
      </p:sp>
      <p:sp>
        <p:nvSpPr>
          <p:cNvPr id="4" name="CasellaDiTesto 3"/>
          <p:cNvSpPr txBox="1"/>
          <p:nvPr/>
        </p:nvSpPr>
        <p:spPr>
          <a:xfrm>
            <a:off x="251520" y="1412776"/>
            <a:ext cx="6639831" cy="3600986"/>
          </a:xfrm>
          <a:prstGeom prst="rect">
            <a:avLst/>
          </a:prstGeom>
          <a:noFill/>
        </p:spPr>
        <p:txBody>
          <a:bodyPr wrap="none" rtlCol="0">
            <a:spAutoFit/>
          </a:bodyPr>
          <a:lstStyle/>
          <a:p>
            <a:r>
              <a:rPr lang="it-IT" b="1" dirty="0">
                <a:solidFill>
                  <a:srgbClr val="FF0000"/>
                </a:solidFill>
              </a:rPr>
              <a:t>PICCOLO MALE</a:t>
            </a:r>
          </a:p>
          <a:p>
            <a:r>
              <a:rPr lang="it-IT" sz="1400" b="1" dirty="0">
                <a:solidFill>
                  <a:srgbClr val="002060"/>
                </a:solidFill>
              </a:rPr>
              <a:t>COLPISCE GENERALMENTE I BAMBINI DOPO I 4 ANNI ED ENTRO L’ETA’ DELLA PUBERTA’</a:t>
            </a:r>
          </a:p>
          <a:p>
            <a:r>
              <a:rPr lang="it-IT" sz="1400" b="1" dirty="0">
                <a:solidFill>
                  <a:srgbClr val="002060"/>
                </a:solidFill>
              </a:rPr>
              <a:t>SONO </a:t>
            </a:r>
            <a:r>
              <a:rPr lang="it-IT" sz="1400" b="1" dirty="0" err="1">
                <a:solidFill>
                  <a:srgbClr val="002060"/>
                </a:solidFill>
              </a:rPr>
              <a:t>DI</a:t>
            </a:r>
            <a:r>
              <a:rPr lang="it-IT" sz="1400" b="1" dirty="0">
                <a:solidFill>
                  <a:srgbClr val="002060"/>
                </a:solidFill>
              </a:rPr>
              <a:t> BREVE DURATA</a:t>
            </a:r>
          </a:p>
          <a:p>
            <a:r>
              <a:rPr lang="it-IT" sz="1400" b="1" dirty="0">
                <a:solidFill>
                  <a:srgbClr val="002060"/>
                </a:solidFill>
              </a:rPr>
              <a:t>NON COLPISCONO IL SOGGETTO CON FORTI CONVULSIONI</a:t>
            </a:r>
          </a:p>
          <a:p>
            <a:r>
              <a:rPr lang="it-IT" sz="1400" b="1" dirty="0">
                <a:solidFill>
                  <a:srgbClr val="002060"/>
                </a:solidFill>
              </a:rPr>
              <a:t>SEMBRANO ATTIMI IN CUI IL SOGGETTO SI INCANTA</a:t>
            </a:r>
          </a:p>
          <a:p>
            <a:r>
              <a:rPr lang="it-IT" sz="1400" b="1" dirty="0">
                <a:solidFill>
                  <a:srgbClr val="002060"/>
                </a:solidFill>
              </a:rPr>
              <a:t>ARRIVA ALL’IMPROVVISO</a:t>
            </a:r>
          </a:p>
          <a:p>
            <a:r>
              <a:rPr lang="it-IT" sz="1400" b="1" dirty="0">
                <a:solidFill>
                  <a:srgbClr val="002060"/>
                </a:solidFill>
              </a:rPr>
              <a:t>IL SOGGETTO HA LO SGUARDO FISSO NEL VUOTO</a:t>
            </a:r>
          </a:p>
          <a:p>
            <a:r>
              <a:rPr lang="it-IT" sz="1400" b="1" dirty="0">
                <a:solidFill>
                  <a:srgbClr val="002060"/>
                </a:solidFill>
              </a:rPr>
              <a:t>SMETTE </a:t>
            </a:r>
            <a:r>
              <a:rPr lang="it-IT" sz="1400" b="1" dirty="0" err="1">
                <a:solidFill>
                  <a:srgbClr val="002060"/>
                </a:solidFill>
              </a:rPr>
              <a:t>DI</a:t>
            </a:r>
            <a:r>
              <a:rPr lang="it-IT" sz="1400" b="1" dirty="0">
                <a:solidFill>
                  <a:srgbClr val="002060"/>
                </a:solidFill>
              </a:rPr>
              <a:t> PARLARE O </a:t>
            </a:r>
            <a:r>
              <a:rPr lang="it-IT" sz="1400" b="1" dirty="0" err="1">
                <a:solidFill>
                  <a:srgbClr val="002060"/>
                </a:solidFill>
              </a:rPr>
              <a:t>DI</a:t>
            </a:r>
            <a:r>
              <a:rPr lang="it-IT" sz="1400" b="1" dirty="0">
                <a:solidFill>
                  <a:srgbClr val="002060"/>
                </a:solidFill>
              </a:rPr>
              <a:t> RISPONDERE</a:t>
            </a:r>
          </a:p>
          <a:p>
            <a:r>
              <a:rPr lang="it-IT" sz="1400" b="1" dirty="0">
                <a:solidFill>
                  <a:srgbClr val="002060"/>
                </a:solidFill>
              </a:rPr>
              <a:t>POSSONO ESSERCI BREVI CONTRAZIONI MUSCOLARI DELLE PALPEBRE O DELLA FACCIA</a:t>
            </a:r>
          </a:p>
          <a:p>
            <a:r>
              <a:rPr lang="it-IT" sz="1400" b="1" dirty="0">
                <a:solidFill>
                  <a:srgbClr val="002060"/>
                </a:solidFill>
              </a:rPr>
              <a:t>POSSONO ESSERCI MOVIMENTI AUTOMATICI DELLE LABBRA O DELLE DITA</a:t>
            </a:r>
          </a:p>
          <a:p>
            <a:r>
              <a:rPr lang="it-IT" sz="1400" b="1" dirty="0">
                <a:solidFill>
                  <a:srgbClr val="002060"/>
                </a:solidFill>
              </a:rPr>
              <a:t>DIFFICILMENTE IL SOGGETTO CADE A TERRA</a:t>
            </a:r>
          </a:p>
          <a:p>
            <a:r>
              <a:rPr lang="it-IT" sz="1400" b="1" dirty="0">
                <a:solidFill>
                  <a:srgbClr val="002060"/>
                </a:solidFill>
              </a:rPr>
              <a:t>E’ PIU’ PROBABILE CHE CONTINUI L’ATTIVITA’ IN CORSO</a:t>
            </a:r>
          </a:p>
          <a:p>
            <a:r>
              <a:rPr lang="it-IT" sz="1400" b="1" dirty="0">
                <a:solidFill>
                  <a:srgbClr val="002060"/>
                </a:solidFill>
              </a:rPr>
              <a:t>DURA DAI 2 AI 10 SECONDI</a:t>
            </a:r>
          </a:p>
          <a:p>
            <a:r>
              <a:rPr lang="it-IT" sz="1400" b="1" dirty="0">
                <a:solidFill>
                  <a:srgbClr val="002060"/>
                </a:solidFill>
              </a:rPr>
              <a:t>PUO’ MANIFESTARSI PIU’ VOLTE AL GIORNO</a:t>
            </a:r>
          </a:p>
          <a:p>
            <a:r>
              <a:rPr lang="it-IT" sz="1400" b="1" dirty="0">
                <a:solidFill>
                  <a:srgbClr val="002060"/>
                </a:solidFill>
              </a:rPr>
              <a:t>NON E’ NECESSARIO INTERVENIRE PER UN PRIMO SOCCORSO</a:t>
            </a:r>
          </a:p>
          <a:p>
            <a:r>
              <a:rPr lang="it-IT" sz="1400" b="1" dirty="0">
                <a:solidFill>
                  <a:srgbClr val="002060"/>
                </a:solidFill>
              </a:rPr>
              <a:t>SOLITAMENTE PASSANO CON LA PUBERTA’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462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965" y="277833"/>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251520" y="1484784"/>
            <a:ext cx="7848872" cy="3385542"/>
          </a:xfrm>
          <a:prstGeom prst="rect">
            <a:avLst/>
          </a:prstGeom>
          <a:noFill/>
        </p:spPr>
        <p:txBody>
          <a:bodyPr wrap="square" rtlCol="0">
            <a:spAutoFit/>
          </a:bodyPr>
          <a:lstStyle/>
          <a:p>
            <a:r>
              <a:rPr lang="it-IT" b="1" dirty="0">
                <a:solidFill>
                  <a:srgbClr val="FF0000"/>
                </a:solidFill>
              </a:rPr>
              <a:t>LA CRISI ISTERICA</a:t>
            </a:r>
          </a:p>
          <a:p>
            <a:r>
              <a:rPr lang="it-IT" sz="1400" b="1" dirty="0">
                <a:solidFill>
                  <a:srgbClr val="002060"/>
                </a:solidFill>
              </a:rPr>
              <a:t>DISTURBO </a:t>
            </a:r>
            <a:r>
              <a:rPr lang="it-IT" sz="1400" b="1" dirty="0" err="1">
                <a:solidFill>
                  <a:srgbClr val="002060"/>
                </a:solidFill>
              </a:rPr>
              <a:t>DI</a:t>
            </a:r>
            <a:r>
              <a:rPr lang="it-IT" sz="1400" b="1" dirty="0">
                <a:solidFill>
                  <a:srgbClr val="002060"/>
                </a:solidFill>
              </a:rPr>
              <a:t> ORDINE PSICOLOGICO</a:t>
            </a:r>
          </a:p>
          <a:p>
            <a:r>
              <a:rPr lang="it-IT" sz="1400" b="1" dirty="0">
                <a:solidFill>
                  <a:srgbClr val="002060"/>
                </a:solidFill>
              </a:rPr>
              <a:t>COLPISCE PERSONE PARTICOLARMENTE EMOTIVE E SUGGESTIONABILI, EGOCENTRICHE</a:t>
            </a:r>
          </a:p>
          <a:p>
            <a:r>
              <a:rPr lang="it-IT" sz="1400" b="1" dirty="0">
                <a:solidFill>
                  <a:srgbClr val="002060"/>
                </a:solidFill>
              </a:rPr>
              <a:t>IL SOGGETTO CERCA </a:t>
            </a:r>
            <a:r>
              <a:rPr lang="it-IT" sz="1400" b="1" dirty="0" err="1">
                <a:solidFill>
                  <a:srgbClr val="002060"/>
                </a:solidFill>
              </a:rPr>
              <a:t>DI</a:t>
            </a:r>
            <a:r>
              <a:rPr lang="it-IT" sz="1400" b="1" dirty="0">
                <a:solidFill>
                  <a:srgbClr val="002060"/>
                </a:solidFill>
              </a:rPr>
              <a:t> ATTIRARE ATTENZIONE ( SI MANIFESTANO SOLITAMENTE IN PUBBLICO)</a:t>
            </a:r>
          </a:p>
          <a:p>
            <a:r>
              <a:rPr lang="it-IT" sz="1400" b="1" dirty="0">
                <a:solidFill>
                  <a:srgbClr val="002060"/>
                </a:solidFill>
              </a:rPr>
              <a:t>LA PERSONA SI LASCIA CADERE GRADUALMENTE (DIFFICILMENTE SI FA MALE)</a:t>
            </a:r>
          </a:p>
          <a:p>
            <a:r>
              <a:rPr lang="it-IT" sz="1400" b="1" dirty="0">
                <a:solidFill>
                  <a:srgbClr val="002060"/>
                </a:solidFill>
              </a:rPr>
              <a:t>NON PERDE MAI COMPLETAMENTE COSCIENZA</a:t>
            </a:r>
          </a:p>
          <a:p>
            <a:r>
              <a:rPr lang="it-IT" sz="1400" b="1" dirty="0">
                <a:solidFill>
                  <a:srgbClr val="002060"/>
                </a:solidFill>
              </a:rPr>
              <a:t>NON </a:t>
            </a:r>
            <a:r>
              <a:rPr lang="it-IT" sz="1400" b="1" dirty="0" err="1">
                <a:solidFill>
                  <a:srgbClr val="002060"/>
                </a:solidFill>
              </a:rPr>
              <a:t>C’E</a:t>
            </a:r>
            <a:r>
              <a:rPr lang="it-IT" sz="1400" b="1" dirty="0">
                <a:solidFill>
                  <a:srgbClr val="002060"/>
                </a:solidFill>
              </a:rPr>
              <a:t>’ FASE TONICO-CLONICA</a:t>
            </a:r>
          </a:p>
          <a:p>
            <a:r>
              <a:rPr lang="it-IT" sz="1400" b="1" dirty="0">
                <a:solidFill>
                  <a:srgbClr val="002060"/>
                </a:solidFill>
              </a:rPr>
              <a:t>NON SI MORDE LA LINGUA, NON </a:t>
            </a:r>
            <a:r>
              <a:rPr lang="it-IT" sz="1400" b="1" dirty="0" err="1">
                <a:solidFill>
                  <a:srgbClr val="002060"/>
                </a:solidFill>
              </a:rPr>
              <a:t>C’E</a:t>
            </a:r>
            <a:r>
              <a:rPr lang="it-IT" sz="1400" b="1" dirty="0">
                <a:solidFill>
                  <a:srgbClr val="002060"/>
                </a:solidFill>
              </a:rPr>
              <a:t>’ RILASCIO SFINTERICO, NE’ AMNESIA DOPO LA CRISI</a:t>
            </a:r>
          </a:p>
          <a:p>
            <a:r>
              <a:rPr lang="it-IT" sz="1400" b="1" dirty="0">
                <a:solidFill>
                  <a:srgbClr val="002060"/>
                </a:solidFill>
              </a:rPr>
              <a:t>LA DURATA PUO’ PROLUNGARSI PER ORE</a:t>
            </a:r>
          </a:p>
          <a:p>
            <a:endParaRPr lang="it-IT" sz="1400" b="1" dirty="0"/>
          </a:p>
          <a:p>
            <a:r>
              <a:rPr lang="it-IT" sz="1600" b="1" dirty="0">
                <a:solidFill>
                  <a:srgbClr val="FF0000"/>
                </a:solidFill>
              </a:rPr>
              <a:t>COSA FARE:</a:t>
            </a:r>
          </a:p>
          <a:p>
            <a:r>
              <a:rPr lang="it-IT" sz="1400" b="1" dirty="0">
                <a:solidFill>
                  <a:srgbClr val="002060"/>
                </a:solidFill>
              </a:rPr>
              <a:t>ISOLARE IL SOGGETTO DAL PUBBLICO (PIU’ E’ COMPATITO PIU’ DURA LA CRISI)</a:t>
            </a:r>
          </a:p>
          <a:p>
            <a:r>
              <a:rPr lang="it-IT" sz="1400" b="1" dirty="0">
                <a:solidFill>
                  <a:srgbClr val="002060"/>
                </a:solidFill>
              </a:rPr>
              <a:t>TRATTENERLO SENZA VIOLENZA MA CON FERMEZZA</a:t>
            </a:r>
          </a:p>
          <a:p>
            <a:r>
              <a:rPr lang="it-IT" sz="1400" b="1" dirty="0">
                <a:solidFill>
                  <a:srgbClr val="002060"/>
                </a:solidFill>
              </a:rPr>
              <a:t>SE NON SI TRANQUILLIZZA SPRUZZARE ACQUA SUL VISO O DARE QUALCHE SCHIAFFO LEGGERO</a:t>
            </a:r>
          </a:p>
          <a:p>
            <a:endParaRPr lang="it-IT" sz="1400" b="1" dirty="0">
              <a:solidFill>
                <a:srgbClr val="00206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453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965" y="266745"/>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5" name="CasellaDiTesto 4"/>
          <p:cNvSpPr txBox="1"/>
          <p:nvPr/>
        </p:nvSpPr>
        <p:spPr>
          <a:xfrm>
            <a:off x="251520" y="1256467"/>
            <a:ext cx="7141955" cy="4862870"/>
          </a:xfrm>
          <a:prstGeom prst="rect">
            <a:avLst/>
          </a:prstGeom>
          <a:noFill/>
        </p:spPr>
        <p:txBody>
          <a:bodyPr wrap="none" rtlCol="0">
            <a:spAutoFit/>
          </a:bodyPr>
          <a:lstStyle/>
          <a:p>
            <a:r>
              <a:rPr lang="it-IT" sz="1600" b="1" dirty="0">
                <a:solidFill>
                  <a:srgbClr val="FF0000"/>
                </a:solidFill>
              </a:rPr>
              <a:t>AVVELENAMENTI DA INGESTIONE</a:t>
            </a:r>
          </a:p>
          <a:p>
            <a:r>
              <a:rPr lang="it-IT" sz="1200" b="1" dirty="0">
                <a:solidFill>
                  <a:srgbClr val="002060"/>
                </a:solidFill>
              </a:rPr>
              <a:t>CIBI AVARIATI, SOSTANZE TOSSICHE, FARMACI, SOLVENTI, </a:t>
            </a:r>
            <a:r>
              <a:rPr lang="it-IT" sz="1200" b="1" dirty="0" err="1">
                <a:solidFill>
                  <a:srgbClr val="002060"/>
                </a:solidFill>
              </a:rPr>
              <a:t>INSETTICIDI…</a:t>
            </a:r>
            <a:endParaRPr lang="it-IT" sz="1200" b="1" dirty="0">
              <a:solidFill>
                <a:srgbClr val="002060"/>
              </a:solidFill>
            </a:endParaRPr>
          </a:p>
          <a:p>
            <a:r>
              <a:rPr lang="it-IT" sz="1200" b="1" dirty="0">
                <a:solidFill>
                  <a:srgbClr val="002060"/>
                </a:solidFill>
              </a:rPr>
              <a:t>POSSONO PROCURARE VARI SINTOMI:</a:t>
            </a:r>
          </a:p>
          <a:p>
            <a:r>
              <a:rPr lang="it-IT" sz="1200" b="1" dirty="0">
                <a:solidFill>
                  <a:srgbClr val="FF0000"/>
                </a:solidFill>
              </a:rPr>
              <a:t>GASTRICI: </a:t>
            </a:r>
            <a:r>
              <a:rPr lang="it-IT" sz="1200" b="1" dirty="0">
                <a:solidFill>
                  <a:srgbClr val="002060"/>
                </a:solidFill>
              </a:rPr>
              <a:t>DOLORI ADDOMINALI, NAUSEA, VOMITO</a:t>
            </a:r>
          </a:p>
          <a:p>
            <a:r>
              <a:rPr lang="it-IT" sz="1200" b="1" dirty="0">
                <a:solidFill>
                  <a:srgbClr val="FF0000"/>
                </a:solidFill>
              </a:rPr>
              <a:t>NERVOSI: </a:t>
            </a:r>
            <a:r>
              <a:rPr lang="it-IT" sz="1200" b="1" dirty="0">
                <a:solidFill>
                  <a:srgbClr val="002060"/>
                </a:solidFill>
              </a:rPr>
              <a:t>VERTIGINI,PROSTRAZIONE,PERDITA </a:t>
            </a:r>
            <a:r>
              <a:rPr lang="it-IT" sz="1200" b="1" dirty="0" err="1">
                <a:solidFill>
                  <a:srgbClr val="002060"/>
                </a:solidFill>
              </a:rPr>
              <a:t>DI</a:t>
            </a:r>
            <a:r>
              <a:rPr lang="it-IT" sz="1200" b="1" dirty="0">
                <a:solidFill>
                  <a:srgbClr val="002060"/>
                </a:solidFill>
              </a:rPr>
              <a:t> COSCIENZA O AGITAZIONE E DELIRIO</a:t>
            </a:r>
          </a:p>
          <a:p>
            <a:r>
              <a:rPr lang="it-IT" sz="1200" b="1" dirty="0">
                <a:solidFill>
                  <a:srgbClr val="FF0000"/>
                </a:solidFill>
              </a:rPr>
              <a:t>CIRCOLATORI: </a:t>
            </a:r>
            <a:r>
              <a:rPr lang="it-IT" sz="1200" b="1" dirty="0">
                <a:solidFill>
                  <a:srgbClr val="002060"/>
                </a:solidFill>
              </a:rPr>
              <a:t>ROSSORE, PALLORE, STATO </a:t>
            </a:r>
            <a:r>
              <a:rPr lang="it-IT" sz="1200" b="1" dirty="0" err="1">
                <a:solidFill>
                  <a:srgbClr val="002060"/>
                </a:solidFill>
              </a:rPr>
              <a:t>DI</a:t>
            </a:r>
            <a:r>
              <a:rPr lang="it-IT" sz="1200" b="1" dirty="0">
                <a:solidFill>
                  <a:srgbClr val="002060"/>
                </a:solidFill>
              </a:rPr>
              <a:t> SHOCK</a:t>
            </a:r>
          </a:p>
          <a:p>
            <a:r>
              <a:rPr lang="it-IT" sz="1200" b="1" dirty="0">
                <a:solidFill>
                  <a:srgbClr val="FF0000"/>
                </a:solidFill>
              </a:rPr>
              <a:t>IN ALCUNI CASI LESIONI A FEGATO O RENI</a:t>
            </a:r>
          </a:p>
          <a:p>
            <a:r>
              <a:rPr lang="it-IT" sz="1600" b="1" dirty="0">
                <a:solidFill>
                  <a:srgbClr val="FF0000"/>
                </a:solidFill>
              </a:rPr>
              <a:t>COSA FARE:</a:t>
            </a:r>
          </a:p>
          <a:p>
            <a:r>
              <a:rPr lang="it-IT" sz="1200" b="1" dirty="0">
                <a:solidFill>
                  <a:srgbClr val="002060"/>
                </a:solidFill>
              </a:rPr>
              <a:t>CERCARE </a:t>
            </a:r>
            <a:r>
              <a:rPr lang="it-IT" sz="1200" b="1" dirty="0" err="1">
                <a:solidFill>
                  <a:srgbClr val="002060"/>
                </a:solidFill>
              </a:rPr>
              <a:t>DI</a:t>
            </a:r>
            <a:r>
              <a:rPr lang="it-IT" sz="1200" b="1" dirty="0">
                <a:solidFill>
                  <a:srgbClr val="002060"/>
                </a:solidFill>
              </a:rPr>
              <a:t> CAPIRE QUALE SOSTANZA SIA STATA INGERITA</a:t>
            </a:r>
          </a:p>
          <a:p>
            <a:r>
              <a:rPr lang="it-IT" sz="1200" b="1" dirty="0">
                <a:solidFill>
                  <a:srgbClr val="002060"/>
                </a:solidFill>
              </a:rPr>
              <a:t>CHIEDERE DA QUANTO TEMPO SONO PRESENTI I SINTOMI</a:t>
            </a:r>
          </a:p>
          <a:p>
            <a:r>
              <a:rPr lang="it-IT" sz="1200" b="1" dirty="0">
                <a:solidFill>
                  <a:srgbClr val="002060"/>
                </a:solidFill>
              </a:rPr>
              <a:t>DA QUANTO TEMPO HA INGERITO LA SOSTANZA</a:t>
            </a:r>
          </a:p>
          <a:p>
            <a:r>
              <a:rPr lang="it-IT" sz="1200" b="1" dirty="0">
                <a:solidFill>
                  <a:srgbClr val="002060"/>
                </a:solidFill>
              </a:rPr>
              <a:t>CHIAMARE IL MEDICO</a:t>
            </a:r>
          </a:p>
          <a:p>
            <a:r>
              <a:rPr lang="it-IT" sz="1200" b="1" dirty="0">
                <a:solidFill>
                  <a:srgbClr val="002060"/>
                </a:solidFill>
              </a:rPr>
              <a:t>A PERSONA INCOSCIENTE SE </a:t>
            </a:r>
            <a:r>
              <a:rPr lang="it-IT" sz="1200" b="1" dirty="0" err="1">
                <a:solidFill>
                  <a:srgbClr val="002060"/>
                </a:solidFill>
              </a:rPr>
              <a:t>C’E</a:t>
            </a:r>
            <a:r>
              <a:rPr lang="it-IT" sz="1200" b="1" dirty="0">
                <a:solidFill>
                  <a:srgbClr val="002060"/>
                </a:solidFill>
              </a:rPr>
              <a:t>’ VOMITO RACCOGLIERLO E DARLO AI SOCCORRITORI</a:t>
            </a:r>
          </a:p>
          <a:p>
            <a:r>
              <a:rPr lang="it-IT" sz="1200" b="1" dirty="0">
                <a:solidFill>
                  <a:srgbClr val="002060"/>
                </a:solidFill>
              </a:rPr>
              <a:t>FARE ABC E METTERE LA PERSONA IN PLS</a:t>
            </a:r>
          </a:p>
          <a:p>
            <a:endParaRPr lang="it-IT" sz="1200" b="1" dirty="0">
              <a:solidFill>
                <a:srgbClr val="002060"/>
              </a:solidFill>
            </a:endParaRPr>
          </a:p>
          <a:p>
            <a:r>
              <a:rPr lang="it-IT" sz="1200" b="1" dirty="0">
                <a:solidFill>
                  <a:srgbClr val="FF0000"/>
                </a:solidFill>
              </a:rPr>
              <a:t>QUANDO E’ UTILE PROVOCARE VOMITO:</a:t>
            </a:r>
          </a:p>
          <a:p>
            <a:r>
              <a:rPr lang="it-IT" sz="1200" b="1" dirty="0">
                <a:solidFill>
                  <a:srgbClr val="002060"/>
                </a:solidFill>
              </a:rPr>
              <a:t>ALCOL</a:t>
            </a:r>
          </a:p>
          <a:p>
            <a:r>
              <a:rPr lang="it-IT" sz="1200" b="1" dirty="0">
                <a:solidFill>
                  <a:srgbClr val="002060"/>
                </a:solidFill>
              </a:rPr>
              <a:t>ALIMENTI INFETTI</a:t>
            </a:r>
          </a:p>
          <a:p>
            <a:r>
              <a:rPr lang="it-IT" sz="1200" b="1" dirty="0">
                <a:solidFill>
                  <a:srgbClr val="002060"/>
                </a:solidFill>
              </a:rPr>
              <a:t>ANTIPARASSITARI</a:t>
            </a:r>
          </a:p>
          <a:p>
            <a:r>
              <a:rPr lang="it-IT" sz="1200" b="1" dirty="0">
                <a:solidFill>
                  <a:srgbClr val="002060"/>
                </a:solidFill>
              </a:rPr>
              <a:t>FARMACI</a:t>
            </a:r>
          </a:p>
          <a:p>
            <a:endParaRPr lang="it-IT" sz="1200" b="1" dirty="0">
              <a:solidFill>
                <a:srgbClr val="002060"/>
              </a:solidFill>
            </a:endParaRPr>
          </a:p>
          <a:p>
            <a:r>
              <a:rPr lang="it-IT" sz="1200" b="1" dirty="0">
                <a:solidFill>
                  <a:srgbClr val="FF0000"/>
                </a:solidFill>
              </a:rPr>
              <a:t>QUANDO E’ INUTILE PROVOCARE VOMITO:</a:t>
            </a:r>
          </a:p>
          <a:p>
            <a:r>
              <a:rPr lang="it-IT" sz="1200" b="1" dirty="0">
                <a:solidFill>
                  <a:srgbClr val="002060"/>
                </a:solidFill>
              </a:rPr>
              <a:t>FUNGHI</a:t>
            </a:r>
          </a:p>
          <a:p>
            <a:r>
              <a:rPr lang="it-IT" sz="1200" b="1" dirty="0">
                <a:solidFill>
                  <a:srgbClr val="002060"/>
                </a:solidFill>
              </a:rPr>
              <a:t>TOSSINA BOTULINICA</a:t>
            </a:r>
          </a:p>
          <a:p>
            <a:endParaRPr lang="it-IT" sz="1400" b="1" dirty="0">
              <a:solidFill>
                <a:srgbClr val="FF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49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BD4EF84-E152-447C-8A8D-28EC40F26C39}"/>
              </a:ext>
            </a:extLst>
          </p:cNvPr>
          <p:cNvSpPr>
            <a:spLocks noGrp="1"/>
          </p:cNvSpPr>
          <p:nvPr>
            <p:ph type="title"/>
          </p:nvPr>
        </p:nvSpPr>
        <p:spPr>
          <a:xfrm>
            <a:off x="179512" y="365126"/>
            <a:ext cx="8784976" cy="1325563"/>
          </a:xfrm>
        </p:spPr>
        <p:txBody>
          <a:bodyPr/>
          <a:lstStyle/>
          <a:p>
            <a:r>
              <a:rPr lang="it-IT" b="1" dirty="0">
                <a:solidFill>
                  <a:srgbClr val="FF0000"/>
                </a:solidFill>
              </a:rPr>
              <a:t>IMPORTANZA DEL PRIMO SOCCORSO</a:t>
            </a:r>
          </a:p>
        </p:txBody>
      </p:sp>
      <p:sp>
        <p:nvSpPr>
          <p:cNvPr id="4" name="Segnaposto piè di pagina 3">
            <a:extLst>
              <a:ext uri="{FF2B5EF4-FFF2-40B4-BE49-F238E27FC236}">
                <a16:creationId xmlns:a16="http://schemas.microsoft.com/office/drawing/2014/main" id="{6A864FD0-0535-42DA-BFF0-FA06E072B5C6}"/>
              </a:ext>
            </a:extLst>
          </p:cNvPr>
          <p:cNvSpPr>
            <a:spLocks noGrp="1"/>
          </p:cNvSpPr>
          <p:nvPr>
            <p:ph type="ftr" sz="quarter" idx="11"/>
          </p:nvPr>
        </p:nvSpPr>
        <p:spPr/>
        <p:txBody>
          <a:bodyPr/>
          <a:lstStyle/>
          <a:p>
            <a:pPr>
              <a:defRPr/>
            </a:pPr>
            <a:r>
              <a:rPr lang="en-GB">
                <a:solidFill>
                  <a:srgbClr val="FFFFFF"/>
                </a:solidFill>
              </a:rPr>
              <a:t>Prometeo srl</a:t>
            </a:r>
          </a:p>
        </p:txBody>
      </p:sp>
      <p:sp>
        <p:nvSpPr>
          <p:cNvPr id="5" name="Segnaposto numero diapositiva 4">
            <a:extLst>
              <a:ext uri="{FF2B5EF4-FFF2-40B4-BE49-F238E27FC236}">
                <a16:creationId xmlns:a16="http://schemas.microsoft.com/office/drawing/2014/main" id="{3655149E-C242-4AFB-A73B-3CBB1A4951F3}"/>
              </a:ext>
            </a:extLst>
          </p:cNvPr>
          <p:cNvSpPr>
            <a:spLocks noGrp="1"/>
          </p:cNvSpPr>
          <p:nvPr>
            <p:ph type="sldNum" sz="quarter" idx="12"/>
          </p:nvPr>
        </p:nvSpPr>
        <p:spPr/>
        <p:txBody>
          <a:bodyPr/>
          <a:lstStyle/>
          <a:p>
            <a:pPr>
              <a:defRPr/>
            </a:pPr>
            <a:fld id="{E27EDCA5-DEE2-433B-B4A6-E20843655A48}" type="slidenum">
              <a:rPr lang="en-GB" altLang="it-IT" smtClean="0">
                <a:solidFill>
                  <a:srgbClr val="FFFFFF"/>
                </a:solidFill>
              </a:rPr>
              <a:pPr>
                <a:defRPr/>
              </a:pPr>
              <a:t>9</a:t>
            </a:fld>
            <a:endParaRPr lang="en-GB" altLang="it-IT">
              <a:solidFill>
                <a:srgbClr val="FFFFFF"/>
              </a:solidFill>
            </a:endParaRPr>
          </a:p>
        </p:txBody>
      </p:sp>
      <p:pic>
        <p:nvPicPr>
          <p:cNvPr id="7" name="Immagine 6" descr="Immagine che contiene testo&#10;&#10;Descrizione generata automaticamente">
            <a:extLst>
              <a:ext uri="{FF2B5EF4-FFF2-40B4-BE49-F238E27FC236}">
                <a16:creationId xmlns:a16="http://schemas.microsoft.com/office/drawing/2014/main" id="{1F6AABDE-699D-4C2E-9916-EFB6DEF6F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516" y="1340768"/>
            <a:ext cx="6526968" cy="4706263"/>
          </a:xfrm>
          <a:prstGeom prst="rect">
            <a:avLst/>
          </a:prstGeom>
        </p:spPr>
      </p:pic>
    </p:spTree>
    <p:extLst>
      <p:ext uri="{BB962C8B-B14F-4D97-AF65-F5344CB8AC3E}">
        <p14:creationId xmlns:p14="http://schemas.microsoft.com/office/powerpoint/2010/main" val="2967007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1408" y="319397"/>
            <a:ext cx="6933309" cy="707886"/>
          </a:xfrm>
          <a:prstGeom prst="rect">
            <a:avLst/>
          </a:prstGeom>
          <a:noFill/>
        </p:spPr>
        <p:txBody>
          <a:bodyPr wrap="none" rtlCol="0">
            <a:spAutoFit/>
          </a:bodyPr>
          <a:lstStyle/>
          <a:p>
            <a:pPr algn="ctr"/>
            <a:r>
              <a:rPr lang="it-IT" sz="4000" b="1" dirty="0">
                <a:solidFill>
                  <a:srgbClr val="FF0000"/>
                </a:solidFill>
              </a:rPr>
              <a:t>LE EMERGENZE MEDICHE</a:t>
            </a:r>
          </a:p>
        </p:txBody>
      </p:sp>
      <p:sp>
        <p:nvSpPr>
          <p:cNvPr id="4" name="CasellaDiTesto 3"/>
          <p:cNvSpPr txBox="1"/>
          <p:nvPr/>
        </p:nvSpPr>
        <p:spPr>
          <a:xfrm>
            <a:off x="179512" y="1124744"/>
            <a:ext cx="8424936" cy="4801314"/>
          </a:xfrm>
          <a:prstGeom prst="rect">
            <a:avLst/>
          </a:prstGeom>
          <a:noFill/>
        </p:spPr>
        <p:txBody>
          <a:bodyPr wrap="square" rtlCol="0">
            <a:spAutoFit/>
          </a:bodyPr>
          <a:lstStyle/>
          <a:p>
            <a:r>
              <a:rPr lang="it-IT" sz="1200" b="1" dirty="0">
                <a:solidFill>
                  <a:srgbClr val="FF0000"/>
                </a:solidFill>
                <a:latin typeface="Arial" panose="020B0604020202020204" pitchFamily="34" charset="0"/>
                <a:cs typeface="Arial" panose="020B0604020202020204" pitchFamily="34" charset="0"/>
              </a:rPr>
              <a:t>COLICHE ADDOMINALI</a:t>
            </a:r>
          </a:p>
          <a:p>
            <a:r>
              <a:rPr lang="it-IT" sz="1200" b="1" dirty="0">
                <a:solidFill>
                  <a:srgbClr val="FF0000"/>
                </a:solidFill>
                <a:latin typeface="Arial" panose="020B0604020202020204" pitchFamily="34" charset="0"/>
                <a:cs typeface="Arial" panose="020B0604020202020204" pitchFamily="34" charset="0"/>
              </a:rPr>
              <a:t>APPENDICITE </a:t>
            </a:r>
            <a:r>
              <a:rPr lang="it-IT" sz="1200" b="1" dirty="0">
                <a:solidFill>
                  <a:srgbClr val="002060"/>
                </a:solidFill>
                <a:latin typeface="Arial" panose="020B0604020202020204" pitchFamily="34" charset="0"/>
                <a:cs typeface="Arial" panose="020B0604020202020204" pitchFamily="34" charset="0"/>
              </a:rPr>
              <a:t>(dolore nella parte destra bassa dell’addome che si irradia alla coscia e/o verso l’ombelico, contrazione dei muscoli addominali, nausea, vomito, febbre)</a:t>
            </a:r>
          </a:p>
          <a:p>
            <a:r>
              <a:rPr lang="it-IT" sz="1200" b="1" dirty="0">
                <a:solidFill>
                  <a:srgbClr val="FF0000"/>
                </a:solidFill>
                <a:latin typeface="Arial" panose="020B0604020202020204" pitchFamily="34" charset="0"/>
                <a:cs typeface="Arial" panose="020B0604020202020204" pitchFamily="34" charset="0"/>
              </a:rPr>
              <a:t>NO IL FAI DA TE, CONTROLLARE LA TEMPERATURA, DIGIUNO, PRONTO SOCCORSO </a:t>
            </a:r>
          </a:p>
          <a:p>
            <a:r>
              <a:rPr lang="it-IT" sz="1200" b="1" dirty="0">
                <a:solidFill>
                  <a:srgbClr val="FF0000"/>
                </a:solidFill>
                <a:latin typeface="Arial" panose="020B0604020202020204" pitchFamily="34" charset="0"/>
                <a:cs typeface="Arial" panose="020B0604020202020204" pitchFamily="34" charset="0"/>
              </a:rPr>
              <a:t>COLICA EPATICA: </a:t>
            </a:r>
            <a:r>
              <a:rPr lang="it-IT" sz="1200" b="1" dirty="0">
                <a:solidFill>
                  <a:srgbClr val="002060"/>
                </a:solidFill>
                <a:latin typeface="Arial" panose="020B0604020202020204" pitchFamily="34" charset="0"/>
                <a:cs typeface="Arial" panose="020B0604020202020204" pitchFamily="34" charset="0"/>
              </a:rPr>
              <a:t>calcoli nella colecisti o nelle vie biliari epatiche o spasmo della muscolatura di questi visceri, danno dolore intenso che parte da sotto l’arcata costale destra e può irradiarsi al dorso e alla spalla destra, possono esserci nausea vomito (verde-giallo), febbre</a:t>
            </a:r>
          </a:p>
          <a:p>
            <a:r>
              <a:rPr lang="it-IT" sz="1200" b="1" dirty="0">
                <a:solidFill>
                  <a:srgbClr val="FF0000"/>
                </a:solidFill>
                <a:latin typeface="Arial" panose="020B0604020202020204" pitchFamily="34" charset="0"/>
                <a:cs typeface="Arial" panose="020B0604020202020204" pitchFamily="34" charset="0"/>
              </a:rPr>
              <a:t>NO IL FAI DA TE, MEDICO O PRONTO SOCCORSO ANCHE SE IL SOGGETTO CONOSCE LA SUA PATOLOGIA</a:t>
            </a:r>
          </a:p>
          <a:p>
            <a:r>
              <a:rPr lang="it-IT" sz="1200" b="1" dirty="0">
                <a:solidFill>
                  <a:srgbClr val="FF0000"/>
                </a:solidFill>
                <a:latin typeface="Arial" panose="020B0604020202020204" pitchFamily="34" charset="0"/>
                <a:cs typeface="Arial" panose="020B0604020202020204" pitchFamily="34" charset="0"/>
              </a:rPr>
              <a:t>COLICA RENALE: </a:t>
            </a:r>
            <a:r>
              <a:rPr lang="it-IT" sz="1200" b="1" dirty="0">
                <a:solidFill>
                  <a:srgbClr val="002060"/>
                </a:solidFill>
                <a:latin typeface="Arial" panose="020B0604020202020204" pitchFamily="34" charset="0"/>
                <a:cs typeface="Arial" panose="020B0604020202020204" pitchFamily="34" charset="0"/>
              </a:rPr>
              <a:t>calcoli ai reni, eccesivo deposito di calcio nei reni o lungo le vie urinarie, si presenta con un dolore simile a quello della colica biliare che poi si irradia al fianco e dietro la schiena. Può esserci vomito, febbre, agitazione dovuta all’incapacità di trovare una posizione antalgica (possibile ematuria)</a:t>
            </a:r>
          </a:p>
          <a:p>
            <a:r>
              <a:rPr lang="it-IT" sz="1200" b="1" dirty="0">
                <a:solidFill>
                  <a:srgbClr val="FF0000"/>
                </a:solidFill>
                <a:latin typeface="Arial" panose="020B0604020202020204" pitchFamily="34" charset="0"/>
                <a:cs typeface="Arial" panose="020B0604020202020204" pitchFamily="34" charset="0"/>
              </a:rPr>
              <a:t>NO IL FAI DA TE, BERE MOLTO E ANDARE AL PRONTO SOCCORSO O CHIAMARE IL MEDICO</a:t>
            </a:r>
          </a:p>
          <a:p>
            <a:endParaRPr lang="it-IT" sz="1200" b="1" dirty="0">
              <a:solidFill>
                <a:srgbClr val="FF000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DIABETE </a:t>
            </a:r>
            <a:r>
              <a:rPr lang="it-IT" sz="1200" b="1" dirty="0">
                <a:solidFill>
                  <a:srgbClr val="002060"/>
                </a:solidFill>
                <a:latin typeface="Arial" panose="020B0604020202020204" pitchFamily="34" charset="0"/>
                <a:cs typeface="Arial" panose="020B0604020202020204" pitchFamily="34" charset="0"/>
              </a:rPr>
              <a:t>MELLITO:disfunzione del metabolismo, il pancreas non secerne insulina o ne produce troppo poca e gli zuccheri rimangono nel sangue anziché andare alle cellule per essere bruciati per produrre energia. </a:t>
            </a:r>
          </a:p>
          <a:p>
            <a:r>
              <a:rPr lang="it-IT" sz="1200" b="1" dirty="0">
                <a:solidFill>
                  <a:srgbClr val="FF0000"/>
                </a:solidFill>
                <a:latin typeface="Arial" panose="020B0604020202020204" pitchFamily="34" charset="0"/>
                <a:cs typeface="Arial" panose="020B0604020202020204" pitchFamily="34" charset="0"/>
              </a:rPr>
              <a:t>PROBLEMI DEL PAZIENTE IN TERAPIA:</a:t>
            </a:r>
          </a:p>
          <a:p>
            <a:r>
              <a:rPr lang="it-IT" sz="1200" b="1" dirty="0">
                <a:solidFill>
                  <a:srgbClr val="FF0000"/>
                </a:solidFill>
                <a:latin typeface="Arial" panose="020B0604020202020204" pitchFamily="34" charset="0"/>
                <a:cs typeface="Arial" panose="020B0604020202020204" pitchFamily="34" charset="0"/>
              </a:rPr>
              <a:t>MANCATA  ASSUNZIONE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INSULINA: </a:t>
            </a:r>
            <a:r>
              <a:rPr lang="it-IT" sz="1200" b="1" dirty="0">
                <a:solidFill>
                  <a:srgbClr val="002060"/>
                </a:solidFill>
                <a:latin typeface="Arial" panose="020B0604020202020204" pitchFamily="34" charset="0"/>
                <a:cs typeface="Arial" panose="020B0604020202020204" pitchFamily="34" charset="0"/>
              </a:rPr>
              <a:t>IPERGLICEMIA LA PERSONA  HA LA PELLE SECCA,ROSSA E CALDA</a:t>
            </a:r>
          </a:p>
          <a:p>
            <a:r>
              <a:rPr lang="it-IT" sz="1200" b="1" dirty="0">
                <a:solidFill>
                  <a:srgbClr val="002060"/>
                </a:solidFill>
                <a:latin typeface="Arial" panose="020B0604020202020204" pitchFamily="34" charset="0"/>
                <a:cs typeface="Arial" panose="020B0604020202020204" pitchFamily="34" charset="0"/>
              </a:rPr>
              <a:t>ALITO ACETONICO, PUO’ SUBENTRARE IL COMA</a:t>
            </a:r>
          </a:p>
          <a:p>
            <a:r>
              <a:rPr lang="it-IT" sz="1200" b="1" dirty="0">
                <a:solidFill>
                  <a:srgbClr val="FF0000"/>
                </a:solidFill>
                <a:latin typeface="Arial" panose="020B0604020202020204" pitchFamily="34" charset="0"/>
                <a:cs typeface="Arial" panose="020B0604020202020204" pitchFamily="34" charset="0"/>
              </a:rPr>
              <a:t>ECCESSO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ASSUNZIONE </a:t>
            </a:r>
            <a:r>
              <a:rPr lang="it-IT" sz="1200" b="1" dirty="0" err="1">
                <a:solidFill>
                  <a:srgbClr val="FF0000"/>
                </a:solidFill>
                <a:latin typeface="Arial" panose="020B0604020202020204" pitchFamily="34" charset="0"/>
                <a:cs typeface="Arial" panose="020B0604020202020204" pitchFamily="34" charset="0"/>
              </a:rPr>
              <a:t>DI</a:t>
            </a:r>
            <a:r>
              <a:rPr lang="it-IT" sz="1200" b="1" dirty="0">
                <a:solidFill>
                  <a:srgbClr val="FF0000"/>
                </a:solidFill>
                <a:latin typeface="Arial" panose="020B0604020202020204" pitchFamily="34" charset="0"/>
                <a:cs typeface="Arial" panose="020B0604020202020204" pitchFamily="34" charset="0"/>
              </a:rPr>
              <a:t> INSULINA :</a:t>
            </a:r>
            <a:r>
              <a:rPr lang="it-IT" sz="1200" b="1" dirty="0">
                <a:solidFill>
                  <a:srgbClr val="002060"/>
                </a:solidFill>
                <a:latin typeface="Arial" panose="020B0604020202020204" pitchFamily="34" charset="0"/>
                <a:cs typeface="Arial" panose="020B0604020202020204" pitchFamily="34" charset="0"/>
              </a:rPr>
              <a:t>IPOGLICEMIA LA PERSONA HA LA PELLE PALLIDA,FREDDA E UMIDA PERDITA </a:t>
            </a:r>
            <a:r>
              <a:rPr lang="it-IT" sz="1200" b="1" dirty="0" err="1">
                <a:solidFill>
                  <a:srgbClr val="002060"/>
                </a:solidFill>
                <a:latin typeface="Arial" panose="020B0604020202020204" pitchFamily="34" charset="0"/>
                <a:cs typeface="Arial" panose="020B0604020202020204" pitchFamily="34" charset="0"/>
              </a:rPr>
              <a:t>DI</a:t>
            </a:r>
            <a:r>
              <a:rPr lang="it-IT" sz="1200" b="1" dirty="0">
                <a:solidFill>
                  <a:srgbClr val="002060"/>
                </a:solidFill>
                <a:latin typeface="Arial" panose="020B0604020202020204" pitchFamily="34" charset="0"/>
                <a:cs typeface="Arial" panose="020B0604020202020204" pitchFamily="34" charset="0"/>
              </a:rPr>
              <a:t> COSCIENZA PIU’ LENTA E LIEVE.</a:t>
            </a:r>
          </a:p>
          <a:p>
            <a:r>
              <a:rPr lang="it-IT" sz="1200" b="1" dirty="0">
                <a:solidFill>
                  <a:srgbClr val="FF0000"/>
                </a:solidFill>
                <a:latin typeface="Arial" panose="020B0604020202020204" pitchFamily="34" charset="0"/>
                <a:cs typeface="Arial" panose="020B0604020202020204" pitchFamily="34" charset="0"/>
              </a:rPr>
              <a:t>COSA FARE: </a:t>
            </a:r>
            <a:r>
              <a:rPr lang="it-IT" sz="1200" b="1" dirty="0">
                <a:solidFill>
                  <a:srgbClr val="002060"/>
                </a:solidFill>
                <a:latin typeface="Arial" panose="020B0604020202020204" pitchFamily="34" charset="0"/>
                <a:cs typeface="Arial" panose="020B0604020202020204" pitchFamily="34" charset="0"/>
              </a:rPr>
              <a:t>CHIAMARE IL 112 CERCARE DI CAPIRE SE E’ IN IPER O IPOGLICEMIA</a:t>
            </a:r>
          </a:p>
          <a:p>
            <a:r>
              <a:rPr lang="it-IT" sz="1200" b="1" dirty="0">
                <a:solidFill>
                  <a:srgbClr val="FF0000"/>
                </a:solidFill>
                <a:latin typeface="Arial" panose="020B0604020202020204" pitchFamily="34" charset="0"/>
                <a:cs typeface="Arial" panose="020B0604020202020204" pitchFamily="34" charset="0"/>
              </a:rPr>
              <a:t>SE COSCIENTE E IN IPOGLICEMIA SOMMINISTRARE ZUCCHERO IN ATTESA DEI SOCCORSI</a:t>
            </a:r>
          </a:p>
          <a:p>
            <a:r>
              <a:rPr lang="it-IT" sz="1400" b="1" dirty="0">
                <a:solidFill>
                  <a:srgbClr val="FF0000"/>
                </a:solidFill>
                <a:latin typeface="Arial" panose="020B0604020202020204" pitchFamily="34" charset="0"/>
                <a:cs typeface="Arial" panose="020B0604020202020204" pitchFamily="34" charset="0"/>
              </a:rPr>
              <a:t>PLS (POSSIBILE PEGGIORAMENTO)</a:t>
            </a:r>
          </a:p>
          <a:p>
            <a:r>
              <a:rPr lang="it-IT" sz="1400" b="1" dirty="0">
                <a:solidFill>
                  <a:srgbClr val="FF0000"/>
                </a:solidFill>
                <a:latin typeface="Arial" panose="020B0604020202020204" pitchFamily="34" charset="0"/>
                <a:cs typeface="Arial" panose="020B0604020202020204" pitchFamily="34" charset="0"/>
              </a:rPr>
              <a:t>NEL DUBBIO (NON SO SE IPER O IPO) SOMMINISTRO ACQUA E ZUCCHERO</a:t>
            </a:r>
          </a:p>
          <a:p>
            <a:endParaRPr lang="it-IT" sz="1400" b="1" dirty="0">
              <a:solidFill>
                <a:srgbClr val="FF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66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67744" y="620688"/>
            <a:ext cx="4315797" cy="707886"/>
          </a:xfrm>
          <a:prstGeom prst="rect">
            <a:avLst/>
          </a:prstGeom>
          <a:noFill/>
        </p:spPr>
        <p:txBody>
          <a:bodyPr wrap="none" rtlCol="0">
            <a:spAutoFit/>
          </a:bodyPr>
          <a:lstStyle/>
          <a:p>
            <a:r>
              <a:rPr lang="it-IT" sz="4000" b="1" dirty="0">
                <a:solidFill>
                  <a:srgbClr val="002060"/>
                </a:solidFill>
              </a:rPr>
              <a:t>PRIMO SOCCORSO</a:t>
            </a:r>
          </a:p>
        </p:txBody>
      </p:sp>
      <p:pic>
        <p:nvPicPr>
          <p:cNvPr id="4" name="Immagine 3" descr="5740796-3d-rendering-di-un-emoticon-fresco-e-divertente-con-un-punto-interrogativo.jpg"/>
          <p:cNvPicPr>
            <a:picLocks noChangeAspect="1"/>
          </p:cNvPicPr>
          <p:nvPr/>
        </p:nvPicPr>
        <p:blipFill>
          <a:blip r:embed="rId2" cstate="print"/>
          <a:stretch>
            <a:fillRect/>
          </a:stretch>
        </p:blipFill>
        <p:spPr>
          <a:xfrm>
            <a:off x="2667000" y="1524000"/>
            <a:ext cx="3810000" cy="381000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1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lipartgratis.it/foto/cartoni_animati/garfield/Garfield-03.jpg"/>
          <p:cNvPicPr>
            <a:picLocks noChangeAspect="1" noChangeArrowheads="1"/>
          </p:cNvPicPr>
          <p:nvPr/>
        </p:nvPicPr>
        <p:blipFill>
          <a:blip r:embed="rId2" cstate="print"/>
          <a:srcRect/>
          <a:stretch>
            <a:fillRect/>
          </a:stretch>
        </p:blipFill>
        <p:spPr bwMode="auto">
          <a:xfrm>
            <a:off x="1619672" y="2708920"/>
            <a:ext cx="2590800" cy="3038476"/>
          </a:xfrm>
          <a:prstGeom prst="rect">
            <a:avLst/>
          </a:prstGeom>
          <a:noFill/>
        </p:spPr>
      </p:pic>
      <p:sp>
        <p:nvSpPr>
          <p:cNvPr id="5" name="Fumetto 4 4"/>
          <p:cNvSpPr/>
          <p:nvPr/>
        </p:nvSpPr>
        <p:spPr>
          <a:xfrm rot="542452">
            <a:off x="2444861" y="452357"/>
            <a:ext cx="5958989" cy="2549605"/>
          </a:xfrm>
          <a:prstGeom prst="cloudCallout">
            <a:avLst>
              <a:gd name="adj1" fmla="val -415789"/>
              <a:gd name="adj2" fmla="val 45383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0000"/>
                </a:solidFill>
              </a:rPr>
              <a:t>GRAZIE PER L’ATTENZIONE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297" y="6418695"/>
            <a:ext cx="30845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76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ema1PPT">
  <a:themeElements>
    <a:clrScheme name="Prometeo">
      <a:dk1>
        <a:srgbClr val="000000"/>
      </a:dk1>
      <a:lt1>
        <a:srgbClr val="FFFFFF"/>
      </a:lt1>
      <a:dk2>
        <a:srgbClr val="07397B"/>
      </a:dk2>
      <a:lt2>
        <a:srgbClr val="E7E6E6"/>
      </a:lt2>
      <a:accent1>
        <a:srgbClr val="BFC0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PPT" id="{36233DE6-6D82-47F6-B025-AFAEA0191F12}" vid="{DFF0267B-5925-41D7-9B0A-28FC760B503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2465</TotalTime>
  <Words>6791</Words>
  <Application>Microsoft Office PowerPoint</Application>
  <PresentationFormat>Presentazione su schermo (4:3)</PresentationFormat>
  <Paragraphs>942</Paragraphs>
  <Slides>92</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92</vt:i4>
      </vt:variant>
    </vt:vector>
  </HeadingPairs>
  <TitlesOfParts>
    <vt:vector size="99" baseType="lpstr">
      <vt:lpstr>Albertus Extra Bold</vt:lpstr>
      <vt:lpstr>Arial</vt:lpstr>
      <vt:lpstr>Arial Black</vt:lpstr>
      <vt:lpstr>Calibri</vt:lpstr>
      <vt:lpstr>Century Gothic</vt:lpstr>
      <vt:lpstr>Wingdings</vt:lpstr>
      <vt:lpstr>Tema1PPT</vt:lpstr>
      <vt:lpstr>Corso di  Primo soccorso in azienda  </vt:lpstr>
      <vt:lpstr>PRIMO SOCCORSO </vt:lpstr>
      <vt:lpstr>PRIMO SOCCORSO </vt:lpstr>
      <vt:lpstr>PRIMO SOCCORSO </vt:lpstr>
      <vt:lpstr>Presentazione standard di PowerPoint</vt:lpstr>
      <vt:lpstr>PRIMO SOCCORSO </vt:lpstr>
      <vt:lpstr>PRIMO SOCCORSO </vt:lpstr>
      <vt:lpstr>PRIMO SOCCORSO </vt:lpstr>
      <vt:lpstr>IMPORTANZA DEL PRIMO SOCCORSO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ATTENZIONE!!!</vt:lpstr>
      <vt:lpstr>ATTENZIONE!!!</vt:lpstr>
      <vt:lpstr>Presentazione standard di PowerPoint</vt:lpstr>
      <vt:lpstr>Presentazione standard di PowerPoint</vt:lpstr>
      <vt:lpstr>Presentazione standard di PowerPoint</vt:lpstr>
      <vt:lpstr>Presentazione standard di PowerPoint</vt:lpstr>
      <vt:lpstr>COMPOSIZIONE DELL’OSSO</vt:lpstr>
      <vt:lpstr>Presentazione standard di PowerPoint</vt:lpstr>
      <vt:lpstr>Presentazione standard di PowerPoint</vt:lpstr>
      <vt:lpstr>APPARATO MUSCOLO SCHELETRICO: FISIOLOGIA</vt:lpstr>
      <vt:lpstr>Presentazione standard di PowerPoint</vt:lpstr>
      <vt:lpstr>STRAPPI E STIRAMENTI</vt:lpstr>
      <vt:lpstr>Presentazione standard di PowerPoint</vt:lpstr>
      <vt:lpstr>Presentazione standard di PowerPoint</vt:lpstr>
      <vt:lpstr>Presentazione standard di PowerPoint</vt:lpstr>
      <vt:lpstr>Presentazione standard di PowerPoint</vt:lpstr>
      <vt:lpstr>Presentazione standard di PowerPoint</vt:lpstr>
      <vt:lpstr>IL TRAUMA CRANICO</vt:lpstr>
      <vt:lpstr>Presentazione standard di PowerPoint</vt:lpstr>
      <vt:lpstr>Presentazione standard di PowerPoint</vt:lpstr>
      <vt:lpstr>LESIONI DELLA COLONNA</vt:lpstr>
      <vt:lpstr>Presentazione standard di PowerPoint</vt:lpstr>
      <vt:lpstr>PRIMO SOCCORSO</vt:lpstr>
      <vt:lpstr>PRIMO SOCCORSO </vt:lpstr>
      <vt:lpstr>PRIMO SOCCORSO </vt:lpstr>
      <vt:lpstr>PLS MANOVRA</vt:lpstr>
      <vt:lpstr>Presentazione standard di PowerPoint</vt:lpstr>
      <vt:lpstr>DIFFERENZE ANATOMICHE                    ADULTO E PEDIATRICO</vt:lpstr>
      <vt:lpstr>Presentazione standard di PowerPoint</vt:lpstr>
      <vt:lpstr>Presentazione standard di PowerPoint</vt:lpstr>
      <vt:lpstr>Presentazione standard di PowerPoint</vt:lpstr>
      <vt:lpstr>Presentazione standard di PowerPoint</vt:lpstr>
      <vt:lpstr>POSIZIONE CAPO  IN ETA’ PEDIATRICA</vt:lpstr>
      <vt:lpstr>PRIMO SOCCORSO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PRIMO SOCCORSO</vt:lpstr>
      <vt:lpstr>Presentazione standard di PowerPoint</vt:lpstr>
      <vt:lpstr>Presentazione standard di PowerPoint</vt:lpstr>
      <vt:lpstr>Presentazione standard di PowerPoint</vt:lpstr>
      <vt:lpstr>AMPUTAZIONI</vt:lpstr>
      <vt:lpstr>Presentazione standard di PowerPoint</vt:lpstr>
      <vt:lpstr>Presentazione standard di PowerPoint</vt:lpstr>
      <vt:lpstr>Presentazione standard di PowerPoint</vt:lpstr>
      <vt:lpstr>LE EMERGENZE MEDICHE</vt:lpstr>
      <vt:lpstr>PRIMO SOCCORSO</vt:lpstr>
      <vt:lpstr>Presentazione standard di PowerPoint</vt:lpstr>
      <vt:lpstr>ICTUS</vt:lpstr>
      <vt:lpstr>PATOLOGIE CARDIACHE</vt:lpstr>
      <vt:lpstr>Presentazione standard di PowerPoint</vt:lpstr>
      <vt:lpstr>Presentazione standard di PowerPoint</vt:lpstr>
      <vt:lpstr>BPCO – ENFISEMA - ASMA</vt:lpstr>
      <vt:lpstr>Presentazione standard di PowerPoint</vt:lpstr>
      <vt:lpstr>Presentazione standard di PowerPoint</vt:lpstr>
      <vt:lpstr>LE EMERGENZE MEDICHE</vt:lpstr>
      <vt:lpstr>Presentazione standard di PowerPoint</vt:lpstr>
      <vt:lpstr>Presentazione standard di PowerPoint</vt:lpstr>
      <vt:lpstr>LE EMERGENZE MEDICHE</vt:lpstr>
      <vt:lpstr>LE EMERGENZE MEDICHE</vt:lpstr>
      <vt:lpstr>LE EMERGENZE MEDICHE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PRIMO SOCCORSO  DGL.VO 81/08 AGGIORNAMENTO</dc:title>
  <dc:creator>cristina tomasi</dc:creator>
  <cp:lastModifiedBy>Cristina Tomasi</cp:lastModifiedBy>
  <cp:revision>17</cp:revision>
  <dcterms:created xsi:type="dcterms:W3CDTF">2020-10-20T20:44:40Z</dcterms:created>
  <dcterms:modified xsi:type="dcterms:W3CDTF">2023-01-09T22:09:05Z</dcterms:modified>
</cp:coreProperties>
</file>